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57" r:id="rId2"/>
    <p:sldId id="284" r:id="rId3"/>
    <p:sldId id="259" r:id="rId4"/>
    <p:sldId id="261" r:id="rId5"/>
    <p:sldId id="262" r:id="rId6"/>
    <p:sldId id="263" r:id="rId7"/>
    <p:sldId id="264" r:id="rId8"/>
    <p:sldId id="266" r:id="rId9"/>
    <p:sldId id="267" r:id="rId10"/>
    <p:sldId id="268" r:id="rId11"/>
    <p:sldId id="269" r:id="rId12"/>
    <p:sldId id="270" r:id="rId13"/>
    <p:sldId id="271" r:id="rId14"/>
    <p:sldId id="273" r:id="rId15"/>
    <p:sldId id="274" r:id="rId16"/>
    <p:sldId id="275" r:id="rId17"/>
    <p:sldId id="276" r:id="rId18"/>
    <p:sldId id="283" r:id="rId19"/>
    <p:sldId id="279" r:id="rId20"/>
    <p:sldId id="280" r:id="rId21"/>
    <p:sldId id="281" r:id="rId22"/>
    <p:sldId id="282" r:id="rId23"/>
    <p:sldId id="277" r:id="rId24"/>
    <p:sldId id="28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02" y="-7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4283C9-4D6F-48A0-8A8D-5662E6303DAB}" type="datetimeFigureOut">
              <a:rPr lang="en-US" smtClean="0"/>
              <a:t>5/1/2013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1824F-5723-4981-BF92-B6F3835D4CC9}" type="slidenum">
              <a:rPr lang="en-US" smtClean="0"/>
              <a:t>‹#›</a:t>
            </a:fld>
            <a:endParaRPr lang="en-US"/>
          </a:p>
        </p:txBody>
      </p:sp>
    </p:spTree>
    <p:extLst>
      <p:ext uri="{BB962C8B-B14F-4D97-AF65-F5344CB8AC3E}">
        <p14:creationId xmlns:p14="http://schemas.microsoft.com/office/powerpoint/2010/main" val="3387637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555930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logo_small.png"/>
          <p:cNvPicPr>
            <a:picLocks noChangeAspect="1"/>
          </p:cNvPicPr>
          <p:nvPr/>
        </p:nvPicPr>
        <p:blipFill>
          <a:blip r:embed="rId2"/>
          <a:stretch>
            <a:fillRect/>
          </a:stretch>
        </p:blipFill>
        <p:spPr>
          <a:xfrm>
            <a:off x="8375905" y="6071616"/>
            <a:ext cx="572609" cy="685800"/>
          </a:xfrm>
          <a:prstGeom prst="rect">
            <a:avLst/>
          </a:prstGeom>
          <a:noFill/>
        </p:spPr>
      </p:pic>
      <p:pic>
        <p:nvPicPr>
          <p:cNvPr id="10" name="Picture 9" descr="cover_footer.png"/>
          <p:cNvPicPr>
            <a:picLocks noChangeAspect="1"/>
          </p:cNvPicPr>
          <p:nvPr/>
        </p:nvPicPr>
        <p:blipFill>
          <a:blip r:embed="rId3"/>
          <a:stretch>
            <a:fillRect/>
          </a:stretch>
        </p:blipFill>
        <p:spPr>
          <a:xfrm>
            <a:off x="0" y="4875610"/>
            <a:ext cx="9220200" cy="1982391"/>
          </a:xfrm>
          <a:prstGeom prst="rect">
            <a:avLst/>
          </a:prstGeom>
        </p:spPr>
      </p:pic>
      <p:pic>
        <p:nvPicPr>
          <p:cNvPr id="11" name="Picture 10" descr="logo_small.png"/>
          <p:cNvPicPr>
            <a:picLocks noChangeAspect="1"/>
          </p:cNvPicPr>
          <p:nvPr/>
        </p:nvPicPr>
        <p:blipFill>
          <a:blip r:embed="rId4"/>
          <a:stretch>
            <a:fillRect/>
          </a:stretch>
        </p:blipFill>
        <p:spPr>
          <a:xfrm>
            <a:off x="8375905" y="6071616"/>
            <a:ext cx="572609" cy="685800"/>
          </a:xfrm>
          <a:prstGeom prst="rect">
            <a:avLst/>
          </a:prstGeom>
        </p:spPr>
      </p:pic>
      <p:sp>
        <p:nvSpPr>
          <p:cNvPr id="4" name="TextBox 3"/>
          <p:cNvSpPr txBox="1"/>
          <p:nvPr/>
        </p:nvSpPr>
        <p:spPr>
          <a:xfrm>
            <a:off x="143536" y="6548474"/>
            <a:ext cx="3377761" cy="215444"/>
          </a:xfrm>
          <a:prstGeom prst="rect">
            <a:avLst/>
          </a:prstGeom>
          <a:noFill/>
        </p:spPr>
        <p:txBody>
          <a:bodyPr wrap="square" rtlCol="0">
            <a:spAutoFit/>
          </a:bodyPr>
          <a:lstStyle/>
          <a:p>
            <a:r>
              <a:rPr lang="en-US" sz="800" b="1" i="1" dirty="0" smtClean="0">
                <a:solidFill>
                  <a:srgbClr val="003E8A"/>
                </a:solidFill>
                <a:latin typeface="Verdana" pitchFamily="34" charset="0"/>
                <a:ea typeface="Verdana" pitchFamily="34" charset="0"/>
                <a:cs typeface="Verdana" pitchFamily="34" charset="0"/>
              </a:rPr>
              <a:t>Learning</a:t>
            </a:r>
            <a:r>
              <a:rPr lang="en-US" sz="800" b="1" i="1" baseline="0" dirty="0" smtClean="0">
                <a:solidFill>
                  <a:srgbClr val="003E8A"/>
                </a:solidFill>
                <a:latin typeface="Verdana" pitchFamily="34" charset="0"/>
                <a:ea typeface="Verdana" pitchFamily="34" charset="0"/>
                <a:cs typeface="Verdana" pitchFamily="34" charset="0"/>
              </a:rPr>
              <a:t> with Purpose</a:t>
            </a:r>
            <a:endParaRPr lang="en-US" sz="800" b="1" i="1" dirty="0">
              <a:solidFill>
                <a:srgbClr val="003E8A"/>
              </a:solidFill>
              <a:latin typeface="Verdana" pitchFamily="34" charset="0"/>
              <a:ea typeface="Verdana" pitchFamily="34" charset="0"/>
              <a:cs typeface="Verdana" pitchFamily="34" charset="0"/>
            </a:endParaRPr>
          </a:p>
        </p:txBody>
      </p:sp>
      <p:sp>
        <p:nvSpPr>
          <p:cNvPr id="7" name="Rounded Rectangle 6"/>
          <p:cNvSpPr/>
          <p:nvPr/>
        </p:nvSpPr>
        <p:spPr>
          <a:xfrm>
            <a:off x="1104900" y="1752600"/>
            <a:ext cx="6934200" cy="3352800"/>
          </a:xfrm>
          <a:prstGeom prst="roundRect">
            <a:avLst>
              <a:gd name="adj" fmla="val 6764"/>
            </a:avLst>
          </a:prstGeom>
          <a:gradFill>
            <a:gsLst>
              <a:gs pos="100000">
                <a:srgbClr val="003E8A">
                  <a:lumMod val="93000"/>
                  <a:lumOff val="7000"/>
                </a:srgbClr>
              </a:gs>
              <a:gs pos="1667">
                <a:srgbClr val="003E8A">
                  <a:lumMod val="93000"/>
                  <a:lumOff val="7000"/>
                </a:srgbClr>
              </a:gs>
              <a:gs pos="50000">
                <a:srgbClr val="003E8A">
                  <a:lumMod val="93000"/>
                  <a:lumOff val="7000"/>
                  <a:alpha val="0"/>
                </a:srgbClr>
              </a:gs>
            </a:gsLst>
            <a:lin ang="0" scaled="0"/>
          </a:gradFill>
          <a:ln>
            <a:no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295400" y="1981201"/>
            <a:ext cx="6553200" cy="1447799"/>
          </a:xfrm>
          <a:prstGeom prst="rect">
            <a:avLst/>
          </a:prstGeom>
        </p:spPr>
        <p:txBody>
          <a:bodyPr anchor="b">
            <a:normAutofit/>
          </a:bodyPr>
          <a:lstStyle>
            <a:lvl1pPr>
              <a:defRPr sz="3000" b="1">
                <a:solidFill>
                  <a:schemeClr val="bg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05200"/>
            <a:ext cx="6400800" cy="1447800"/>
          </a:xfrm>
          <a:prstGeom prst="rect">
            <a:avLst/>
          </a:prstGeom>
        </p:spPr>
        <p:txBody>
          <a:bodyPr>
            <a:normAutofit/>
          </a:bodyPr>
          <a:lstStyle>
            <a:lvl1pPr marL="0" indent="0" algn="ctr">
              <a:buNone/>
              <a:defRPr lang="en-US" sz="2500" b="0" kern="1200" dirty="0">
                <a:solidFill>
                  <a:srgbClr val="BFD72E"/>
                </a:solidFill>
                <a:latin typeface="Verdana" pitchFamily="34" charset="0"/>
                <a:ea typeface="Verdana" pitchFamily="34" charset="0"/>
                <a:cs typeface="Verdana" pitchFamily="34" charset="0"/>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r>
              <a:rPr lang="en-US" smtClean="0"/>
              <a:t>Click icon to add picture</a:t>
            </a:r>
            <a:endParaRPr lang="en-US"/>
          </a:p>
        </p:txBody>
      </p:sp>
      <p:sp>
        <p:nvSpPr>
          <p:cNvPr id="5" name="Title 13"/>
          <p:cNvSpPr>
            <a:spLocks noGrp="1"/>
          </p:cNvSpPr>
          <p:nvPr>
            <p:ph type="title" hasCustomPrompt="1"/>
          </p:nvPr>
        </p:nvSpPr>
        <p:spPr>
          <a:xfrm>
            <a:off x="457200" y="4953000"/>
            <a:ext cx="8229600" cy="639762"/>
          </a:xfrm>
          <a:prstGeom prst="rect">
            <a:avLst/>
          </a:prstGeom>
          <a:gradFill>
            <a:gsLst>
              <a:gs pos="100000">
                <a:srgbClr val="003E8A">
                  <a:lumMod val="93000"/>
                  <a:lumOff val="7000"/>
                </a:srgbClr>
              </a:gs>
              <a:gs pos="1667">
                <a:srgbClr val="003E8A">
                  <a:lumMod val="93000"/>
                  <a:lumOff val="7000"/>
                </a:srgbClr>
              </a:gs>
              <a:gs pos="50000">
                <a:srgbClr val="003E8A">
                  <a:lumMod val="93000"/>
                  <a:lumOff val="7000"/>
                  <a:alpha val="0"/>
                </a:srgbClr>
              </a:gs>
            </a:gsLst>
            <a:lin ang="0" scaled="0"/>
          </a:gradFill>
          <a:ln>
            <a:no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FontTx/>
              <a:buNone/>
              <a:defRPr lang="en-US" sz="3000" b="1" baseline="0">
                <a:solidFill>
                  <a:schemeClr val="lt1"/>
                </a:solidFill>
                <a:latin typeface="Verdana" pitchFamily="34" charset="0"/>
                <a:ea typeface="Verdana" pitchFamily="34" charset="0"/>
                <a:cs typeface="Verdana" pitchFamily="34" charset="0"/>
              </a:defRPr>
            </a:lvl1pPr>
          </a:lstStyle>
          <a:p>
            <a:pPr marL="0" lvl="0" indent="-342860">
              <a:lnSpc>
                <a:spcPct val="100000"/>
              </a:lnSpc>
              <a:spcBef>
                <a:spcPct val="20000"/>
              </a:spcBef>
              <a:buFont typeface="Arial" pitchFamily="34" charset="0"/>
              <a:buChar char="•"/>
            </a:pPr>
            <a:r>
              <a:rPr lang="en-US" dirty="0" smtClean="0"/>
              <a:t>Main Title</a:t>
            </a:r>
            <a:endParaRPr lang="en-US" dirty="0"/>
          </a:p>
        </p:txBody>
      </p:sp>
      <p:sp>
        <p:nvSpPr>
          <p:cNvPr id="6" name="Text Placeholder 15"/>
          <p:cNvSpPr>
            <a:spLocks noGrp="1"/>
          </p:cNvSpPr>
          <p:nvPr>
            <p:ph type="body" sz="quarter" idx="10" hasCustomPrompt="1"/>
          </p:nvPr>
        </p:nvSpPr>
        <p:spPr>
          <a:xfrm>
            <a:off x="457200" y="5668962"/>
            <a:ext cx="8229600" cy="533400"/>
          </a:xfrm>
          <a:prstGeom prst="rect">
            <a:avLst/>
          </a:prstGeom>
        </p:spPr>
        <p:txBody>
          <a:bodyPr anchor="ctr"/>
          <a:lstStyle>
            <a:lvl1pPr marL="0" indent="0" algn="ctr">
              <a:buNone/>
              <a:defRPr kumimoji="0" lang="en-US" sz="2500" b="0" i="0" u="none" strike="noStrike" kern="1200" cap="none" spc="0" normalizeH="0" baseline="0" dirty="0" smtClean="0">
                <a:ln>
                  <a:noFill/>
                </a:ln>
                <a:solidFill>
                  <a:srgbClr val="BFD72E"/>
                </a:solidFill>
                <a:effectLst/>
                <a:uLnTx/>
                <a:uFillTx/>
                <a:latin typeface="Verdana" pitchFamily="34" charset="0"/>
                <a:ea typeface="Verdana" pitchFamily="34" charset="0"/>
                <a:cs typeface="Verdana" pitchFamily="34" charset="0"/>
              </a:defRPr>
            </a:lvl1pPr>
          </a:lstStyle>
          <a:p>
            <a:pPr lvl="0"/>
            <a:r>
              <a:rPr lang="en-US" dirty="0" smtClean="0"/>
              <a:t>Sub Title</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1"/>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2ADD4CA-3955-421E-B943-32807814E72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2ADD4CA-3955-421E-B943-32807814E72B}"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ECA1B66-9F68-498B-982E-133F86853EED}" type="datetimeFigureOut">
              <a:rPr lang="en-US" smtClean="0"/>
              <a:t>5/1/2013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2ADD4CA-3955-421E-B943-32807814E72B}" type="slidenum">
              <a:rPr lang="en-US" smtClean="0"/>
              <a:t>‹#›</a:t>
            </a:fld>
            <a:endParaRPr lang="en-US"/>
          </a:p>
        </p:txBody>
      </p:sp>
    </p:spTree>
    <p:extLst>
      <p:ext uri="{BB962C8B-B14F-4D97-AF65-F5344CB8AC3E}">
        <p14:creationId xmlns:p14="http://schemas.microsoft.com/office/powerpoint/2010/main" val="39635718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ECA1B66-9F68-498B-982E-133F86853EED}" type="datetimeFigureOut">
              <a:rPr lang="en-US" smtClean="0"/>
              <a:t>5/1/2013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2ADD4CA-3955-421E-B943-32807814E72B}" type="slidenum">
              <a:rPr lang="en-US" smtClean="0"/>
              <a:t>‹#›</a:t>
            </a:fld>
            <a:endParaRPr lang="en-US"/>
          </a:p>
        </p:txBody>
      </p:sp>
    </p:spTree>
    <p:extLst>
      <p:ext uri="{BB962C8B-B14F-4D97-AF65-F5344CB8AC3E}">
        <p14:creationId xmlns:p14="http://schemas.microsoft.com/office/powerpoint/2010/main" val="3575618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Animated">
    <p:spTree>
      <p:nvGrpSpPr>
        <p:cNvPr id="1" name=""/>
        <p:cNvGrpSpPr/>
        <p:nvPr/>
      </p:nvGrpSpPr>
      <p:grpSpPr>
        <a:xfrm>
          <a:off x="0" y="0"/>
          <a:ext cx="0" cy="0"/>
          <a:chOff x="0" y="0"/>
          <a:chExt cx="0" cy="0"/>
        </a:xfrm>
      </p:grpSpPr>
      <p:pic>
        <p:nvPicPr>
          <p:cNvPr id="10" name="Picture 9" descr="cover_footer.png"/>
          <p:cNvPicPr>
            <a:picLocks noChangeAspect="1"/>
          </p:cNvPicPr>
          <p:nvPr/>
        </p:nvPicPr>
        <p:blipFill>
          <a:blip r:embed="rId2"/>
          <a:stretch>
            <a:fillRect/>
          </a:stretch>
        </p:blipFill>
        <p:spPr>
          <a:xfrm>
            <a:off x="0" y="4875610"/>
            <a:ext cx="9220200" cy="1982391"/>
          </a:xfrm>
          <a:prstGeom prst="rect">
            <a:avLst/>
          </a:prstGeom>
        </p:spPr>
      </p:pic>
      <p:sp>
        <p:nvSpPr>
          <p:cNvPr id="4" name="TextBox 3"/>
          <p:cNvSpPr txBox="1"/>
          <p:nvPr/>
        </p:nvSpPr>
        <p:spPr>
          <a:xfrm>
            <a:off x="143536" y="6549228"/>
            <a:ext cx="3377761" cy="215444"/>
          </a:xfrm>
          <a:prstGeom prst="rect">
            <a:avLst/>
          </a:prstGeom>
          <a:noFill/>
        </p:spPr>
        <p:txBody>
          <a:bodyPr wrap="square" rtlCol="0">
            <a:spAutoFit/>
          </a:bodyPr>
          <a:lstStyle/>
          <a:p>
            <a:r>
              <a:rPr lang="en-US" sz="800" b="1" i="1" dirty="0" smtClean="0">
                <a:solidFill>
                  <a:srgbClr val="003E8A"/>
                </a:solidFill>
                <a:latin typeface="Verdana" pitchFamily="34" charset="0"/>
                <a:ea typeface="Verdana" pitchFamily="34" charset="0"/>
                <a:cs typeface="Verdana" pitchFamily="34" charset="0"/>
              </a:rPr>
              <a:t>Learning</a:t>
            </a:r>
            <a:r>
              <a:rPr lang="en-US" sz="800" b="1" i="1" baseline="0" dirty="0" smtClean="0">
                <a:solidFill>
                  <a:srgbClr val="003E8A"/>
                </a:solidFill>
                <a:latin typeface="Verdana" pitchFamily="34" charset="0"/>
                <a:ea typeface="Verdana" pitchFamily="34" charset="0"/>
                <a:cs typeface="Verdana" pitchFamily="34" charset="0"/>
              </a:rPr>
              <a:t> with Purpose</a:t>
            </a:r>
            <a:endParaRPr lang="en-US" sz="800" b="1" i="1" dirty="0">
              <a:solidFill>
                <a:srgbClr val="003E8A"/>
              </a:solidFill>
              <a:latin typeface="Verdana" pitchFamily="34" charset="0"/>
              <a:ea typeface="Verdana" pitchFamily="34" charset="0"/>
              <a:cs typeface="Verdana" pitchFamily="34" charset="0"/>
            </a:endParaRPr>
          </a:p>
        </p:txBody>
      </p:sp>
      <p:sp>
        <p:nvSpPr>
          <p:cNvPr id="7" name="Rounded Rectangle 6"/>
          <p:cNvSpPr/>
          <p:nvPr/>
        </p:nvSpPr>
        <p:spPr>
          <a:xfrm>
            <a:off x="1104900" y="1752600"/>
            <a:ext cx="6934200" cy="3352800"/>
          </a:xfrm>
          <a:prstGeom prst="roundRect">
            <a:avLst>
              <a:gd name="adj" fmla="val 6764"/>
            </a:avLst>
          </a:prstGeom>
          <a:gradFill>
            <a:gsLst>
              <a:gs pos="100000">
                <a:srgbClr val="003E8A">
                  <a:lumMod val="93000"/>
                  <a:lumOff val="7000"/>
                </a:srgbClr>
              </a:gs>
              <a:gs pos="1667">
                <a:srgbClr val="003E8A">
                  <a:lumMod val="93000"/>
                  <a:lumOff val="7000"/>
                </a:srgbClr>
              </a:gs>
              <a:gs pos="50000">
                <a:srgbClr val="003E8A">
                  <a:lumMod val="93000"/>
                  <a:lumOff val="7000"/>
                  <a:alpha val="0"/>
                </a:srgbClr>
              </a:gs>
            </a:gsLst>
            <a:lin ang="0" scaled="0"/>
          </a:gradFill>
          <a:ln>
            <a:no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95400" y="1981201"/>
            <a:ext cx="6553200" cy="1447799"/>
          </a:xfrm>
          <a:prstGeom prst="rect">
            <a:avLst/>
          </a:prstGeom>
        </p:spPr>
        <p:txBody>
          <a:bodyPr anchor="b">
            <a:normAutofit/>
          </a:bodyPr>
          <a:lstStyle>
            <a:lvl1pPr>
              <a:defRPr sz="3000" b="1">
                <a:solidFill>
                  <a:schemeClr val="bg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05200"/>
            <a:ext cx="6400800" cy="1447800"/>
          </a:xfrm>
          <a:prstGeom prst="rect">
            <a:avLst/>
          </a:prstGeom>
        </p:spPr>
        <p:txBody>
          <a:bodyPr>
            <a:normAutofit/>
          </a:bodyPr>
          <a:lstStyle>
            <a:lvl1pPr marL="0" indent="0" algn="ctr">
              <a:buNone/>
              <a:defRPr lang="en-US" sz="2500" b="0" kern="1200" dirty="0">
                <a:solidFill>
                  <a:srgbClr val="BFD72E"/>
                </a:solidFill>
                <a:latin typeface="Verdana" pitchFamily="34" charset="0"/>
                <a:ea typeface="Verdana" pitchFamily="34" charset="0"/>
                <a:cs typeface="Verdana" pitchFamily="34" charset="0"/>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logo_small.png"/>
          <p:cNvPicPr>
            <a:picLocks noChangeAspect="1"/>
          </p:cNvPicPr>
          <p:nvPr/>
        </p:nvPicPr>
        <p:blipFill>
          <a:blip r:embed="rId3"/>
          <a:stretch>
            <a:fillRect/>
          </a:stretch>
        </p:blipFill>
        <p:spPr>
          <a:xfrm>
            <a:off x="8302752" y="5907024"/>
            <a:ext cx="685170" cy="820611"/>
          </a:xfrm>
          <a:prstGeom prst="rect">
            <a:avLst/>
          </a:prstGeom>
          <a:noFill/>
        </p:spPr>
      </p:pic>
      <p:pic>
        <p:nvPicPr>
          <p:cNvPr id="11" name="Picture 10" descr="logo_small.png"/>
          <p:cNvPicPr>
            <a:picLocks noChangeAspect="1"/>
          </p:cNvPicPr>
          <p:nvPr/>
        </p:nvPicPr>
        <p:blipFill>
          <a:blip r:embed="rId4"/>
          <a:stretch>
            <a:fillRect/>
          </a:stretch>
        </p:blipFill>
        <p:spPr>
          <a:xfrm>
            <a:off x="8305800" y="5902919"/>
            <a:ext cx="685170" cy="820611"/>
          </a:xfrm>
          <a:prstGeom prst="rect">
            <a:avLst/>
          </a:prstGeom>
        </p:spPr>
      </p:pic>
    </p:spTree>
    <p:extLst>
      <p:ext uri="{BB962C8B-B14F-4D97-AF65-F5344CB8AC3E}">
        <p14:creationId xmlns:p14="http://schemas.microsoft.com/office/powerpoint/2010/main" val="371908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
                                            <p:txEl>
                                              <p:pRg st="0" end="0"/>
                                            </p:txEl>
                                          </p:spTgt>
                                        </p:tgtEl>
                                      </p:cBhvr>
                                    </p:animEffect>
                                    <p:set>
                                      <p:cBhvr>
                                        <p:cTn id="10" dur="1" fill="hold">
                                          <p:stCondLst>
                                            <p:cond delay="499"/>
                                          </p:stCondLst>
                                        </p:cTn>
                                        <p:tgtEl>
                                          <p:spTgt spid="3">
                                            <p:txEl>
                                              <p:pRg st="0" end="0"/>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1100"/>
                                        <p:tgtEl>
                                          <p:spTgt spid="7"/>
                                        </p:tgtEl>
                                      </p:cBhvr>
                                    </p:animEffect>
                                    <p:set>
                                      <p:cBhvr>
                                        <p:cTn id="13" dur="1" fill="hold">
                                          <p:stCondLst>
                                            <p:cond delay="1099"/>
                                          </p:stCondLst>
                                        </p:cTn>
                                        <p:tgtEl>
                                          <p:spTgt spid="7"/>
                                        </p:tgtEl>
                                        <p:attrNameLst>
                                          <p:attrName>style.visibility</p:attrName>
                                        </p:attrNameLst>
                                      </p:cBhvr>
                                      <p:to>
                                        <p:strVal val="hidden"/>
                                      </p:to>
                                    </p:set>
                                  </p:childTnLst>
                                </p:cTn>
                              </p:par>
                            </p:childTnLst>
                          </p:cTn>
                        </p:par>
                        <p:par>
                          <p:cTn id="14" fill="hold">
                            <p:stCondLst>
                              <p:cond delay="1100"/>
                            </p:stCondLst>
                            <p:childTnLst>
                              <p:par>
                                <p:cTn id="15" presetID="2" presetClass="exit" presetSubtype="4" accel="50000" fill="hold" nodeType="afterEffect">
                                  <p:stCondLst>
                                    <p:cond delay="0"/>
                                  </p:stCondLst>
                                  <p:childTnLst>
                                    <p:anim calcmode="lin" valueType="num">
                                      <p:cBhvr additive="base">
                                        <p:cTn id="16" dur="1000"/>
                                        <p:tgtEl>
                                          <p:spTgt spid="10"/>
                                        </p:tgtEl>
                                        <p:attrNameLst>
                                          <p:attrName>ppt_x</p:attrName>
                                        </p:attrNameLst>
                                      </p:cBhvr>
                                      <p:tavLst>
                                        <p:tav tm="0">
                                          <p:val>
                                            <p:strVal val="ppt_x"/>
                                          </p:val>
                                        </p:tav>
                                        <p:tav tm="100000">
                                          <p:val>
                                            <p:strVal val="ppt_x"/>
                                          </p:val>
                                        </p:tav>
                                      </p:tavLst>
                                    </p:anim>
                                    <p:anim calcmode="lin" valueType="num">
                                      <p:cBhvr additive="base">
                                        <p:cTn id="17" dur="1000"/>
                                        <p:tgtEl>
                                          <p:spTgt spid="10"/>
                                        </p:tgtEl>
                                        <p:attrNameLst>
                                          <p:attrName>ppt_y</p:attrName>
                                        </p:attrNameLst>
                                      </p:cBhvr>
                                      <p:tavLst>
                                        <p:tav tm="0">
                                          <p:val>
                                            <p:strVal val="ppt_y"/>
                                          </p:val>
                                        </p:tav>
                                        <p:tav tm="100000">
                                          <p:val>
                                            <p:strVal val="1+ppt_h/2"/>
                                          </p:val>
                                        </p:tav>
                                      </p:tavLst>
                                    </p:anim>
                                    <p:set>
                                      <p:cBhvr>
                                        <p:cTn id="18" dur="1" fill="hold">
                                          <p:stCondLst>
                                            <p:cond delay="999"/>
                                          </p:stCondLst>
                                        </p:cTn>
                                        <p:tgtEl>
                                          <p:spTgt spid="10"/>
                                        </p:tgtEl>
                                        <p:attrNameLst>
                                          <p:attrName>style.visibility</p:attrName>
                                        </p:attrNameLst>
                                      </p:cBhvr>
                                      <p:to>
                                        <p:strVal val="hidden"/>
                                      </p:to>
                                    </p:set>
                                  </p:childTnLst>
                                </p:cTn>
                              </p:par>
                              <p:par>
                                <p:cTn id="19" presetID="6" presetClass="emph" presetSubtype="0" accel="100000" fill="hold" nodeType="withEffect">
                                  <p:stCondLst>
                                    <p:cond delay="0"/>
                                  </p:stCondLst>
                                  <p:childTnLst>
                                    <p:animScale>
                                      <p:cBhvr>
                                        <p:cTn id="20" dur="1400" fill="hold"/>
                                        <p:tgtEl>
                                          <p:spTgt spid="10"/>
                                        </p:tgtEl>
                                      </p:cBhvr>
                                      <p:by x="300000" y="300000"/>
                                    </p:animScale>
                                  </p:childTnLst>
                                </p:cTn>
                              </p:par>
                              <p:par>
                                <p:cTn id="21" presetID="10" presetClass="exit" presetSubtype="0" fill="hold" nodeType="withEffect">
                                  <p:stCondLst>
                                    <p:cond delay="300"/>
                                  </p:stCondLst>
                                  <p:childTnLst>
                                    <p:animEffect transition="out" filter="fade">
                                      <p:cBhvr>
                                        <p:cTn id="22" dur="1200"/>
                                        <p:tgtEl>
                                          <p:spTgt spid="11"/>
                                        </p:tgtEl>
                                      </p:cBhvr>
                                    </p:animEffect>
                                    <p:set>
                                      <p:cBhvr>
                                        <p:cTn id="23" dur="1" fill="hold">
                                          <p:stCondLst>
                                            <p:cond delay="1199"/>
                                          </p:stCondLst>
                                        </p:cTn>
                                        <p:tgtEl>
                                          <p:spTgt spid="11"/>
                                        </p:tgtEl>
                                        <p:attrNameLst>
                                          <p:attrName>style.visibility</p:attrName>
                                        </p:attrNameLst>
                                      </p:cBhvr>
                                      <p:to>
                                        <p:strVal val="hidden"/>
                                      </p:to>
                                    </p:set>
                                  </p:childTnLst>
                                </p:cTn>
                              </p:par>
                              <p:par>
                                <p:cTn id="24" presetID="10" presetClass="exit" presetSubtype="0" fill="hold" grpId="0" nodeType="withEffect">
                                  <p:stCondLst>
                                    <p:cond delay="300"/>
                                  </p:stCondLst>
                                  <p:childTnLst>
                                    <p:animEffect transition="out" filter="fade">
                                      <p:cBhvr>
                                        <p:cTn id="25" dur="1200"/>
                                        <p:tgtEl>
                                          <p:spTgt spid="4"/>
                                        </p:tgtEl>
                                      </p:cBhvr>
                                    </p:animEffect>
                                    <p:set>
                                      <p:cBhvr>
                                        <p:cTn id="26" dur="1" fill="hold">
                                          <p:stCondLst>
                                            <p:cond delay="11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2" grpId="0"/>
      <p:bldP spid="3" grpId="0" build="p">
        <p:tmplLst>
          <p:tmpl lvl="1">
            <p:tnLst>
              <p:par>
                <p:cTn presetID="10" presetClass="exit" presetSubtype="0" fill="hold" nodeType="withEffect">
                  <p:stCondLst>
                    <p:cond delay="0"/>
                  </p:stCondLst>
                  <p:childTnLst>
                    <p:animEffect transition="out" filter="fade">
                      <p:cBhvr>
                        <p:cTn dur="500"/>
                        <p:tgtEl>
                          <p:spTgt spid="3"/>
                        </p:tgtEl>
                      </p:cBhvr>
                    </p:animEffect>
                    <p:set>
                      <p:cBhvr>
                        <p:cTn dur="1" fill="hold">
                          <p:stCondLst>
                            <p:cond delay="499"/>
                          </p:stCondLst>
                        </p:cTn>
                        <p:tgtEl>
                          <p:spTgt spid="3"/>
                        </p:tgtEl>
                        <p:attrNameLst>
                          <p:attrName>style.visibility</p:attrName>
                        </p:attrNameLst>
                      </p:cBhvr>
                      <p:to>
                        <p:strVal val="hidden"/>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876799"/>
          </a:xfrm>
          <a:prstGeom prst="rect">
            <a:avLst/>
          </a:prstGeom>
        </p:spPr>
        <p:txBody>
          <a:bodyPr/>
          <a:lstStyle>
            <a:lvl1pPr marL="342860" indent="-342860">
              <a:buFontTx/>
              <a:buBlip>
                <a:blip r:embed="rId4"/>
              </a:buBlip>
              <a:defRPr sz="2500">
                <a:solidFill>
                  <a:schemeClr val="bg1"/>
                </a:solidFill>
                <a:latin typeface="Verdana" pitchFamily="34" charset="0"/>
                <a:ea typeface="Verdana" pitchFamily="34" charset="0"/>
                <a:cs typeface="Verdana" pitchFamily="34" charset="0"/>
              </a:defRPr>
            </a:lvl1pPr>
            <a:lvl2pPr marL="742863" indent="-285717">
              <a:buClr>
                <a:srgbClr val="24B0E3"/>
              </a:buClr>
              <a:buFont typeface="Arial" pitchFamily="34" charset="0"/>
              <a:buChar char="•"/>
              <a:defRPr sz="2200">
                <a:solidFill>
                  <a:schemeClr val="bg1"/>
                </a:solidFill>
                <a:latin typeface="Verdana" pitchFamily="34" charset="0"/>
                <a:ea typeface="Verdana" pitchFamily="34" charset="0"/>
                <a:cs typeface="Verdana" pitchFamily="34" charset="0"/>
              </a:defRPr>
            </a:lvl2pPr>
            <a:lvl3pPr marL="1142867" indent="-228573">
              <a:buClr>
                <a:schemeClr val="bg1"/>
              </a:buClr>
              <a:buFont typeface="Arial" pitchFamily="34" charset="0"/>
              <a:buChar char="•"/>
              <a:defRPr sz="2000">
                <a:solidFill>
                  <a:schemeClr val="bg1"/>
                </a:solidFill>
                <a:latin typeface="Verdana" pitchFamily="34" charset="0"/>
                <a:ea typeface="Verdana" pitchFamily="34" charset="0"/>
                <a:cs typeface="Verdana" pitchFamily="34" charset="0"/>
              </a:defRPr>
            </a:lvl3pPr>
            <a:lvl4pPr>
              <a:defRPr sz="1800">
                <a:solidFill>
                  <a:schemeClr val="bg1"/>
                </a:solidFill>
                <a:latin typeface="Verdana" pitchFamily="34" charset="0"/>
                <a:ea typeface="Verdana" pitchFamily="34" charset="0"/>
                <a:cs typeface="Verdana" pitchFamily="34" charset="0"/>
              </a:defRPr>
            </a:lvl4pPr>
            <a:lvl5pPr>
              <a:defRPr sz="1600">
                <a:solidFill>
                  <a:schemeClr val="bg1"/>
                </a:solidFill>
                <a:latin typeface="Verdana" pitchFamily="34" charset="0"/>
                <a:ea typeface="Verdana" pitchFamily="34" charset="0"/>
                <a:cs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3"/>
          <p:cNvSpPr>
            <a:spLocks noGrp="1"/>
          </p:cNvSpPr>
          <p:nvPr>
            <p:ph type="title" hasCustomPrompt="1"/>
          </p:nvPr>
        </p:nvSpPr>
        <p:spPr>
          <a:xfrm>
            <a:off x="457200" y="274638"/>
            <a:ext cx="8229600" cy="639762"/>
          </a:xfrm>
          <a:prstGeom prst="rect">
            <a:avLst/>
          </a:prstGeom>
          <a:gradFill>
            <a:gsLst>
              <a:gs pos="100000">
                <a:srgbClr val="003E8A">
                  <a:lumMod val="93000"/>
                  <a:lumOff val="7000"/>
                </a:srgbClr>
              </a:gs>
              <a:gs pos="1667">
                <a:srgbClr val="003E8A">
                  <a:lumMod val="93000"/>
                  <a:lumOff val="7000"/>
                </a:srgbClr>
              </a:gs>
              <a:gs pos="50000">
                <a:srgbClr val="003E8A">
                  <a:lumMod val="93000"/>
                  <a:lumOff val="7000"/>
                  <a:alpha val="0"/>
                </a:srgbClr>
              </a:gs>
            </a:gsLst>
            <a:lin ang="0" scaled="0"/>
          </a:gradFill>
          <a:ln>
            <a:no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FontTx/>
              <a:buNone/>
              <a:defRPr lang="en-US" sz="3000" b="1" baseline="0">
                <a:solidFill>
                  <a:schemeClr val="lt1"/>
                </a:solidFill>
                <a:latin typeface="Verdana" pitchFamily="34" charset="0"/>
                <a:ea typeface="Verdana" pitchFamily="34" charset="0"/>
                <a:cs typeface="Verdana" pitchFamily="34" charset="0"/>
              </a:defRPr>
            </a:lvl1pPr>
          </a:lstStyle>
          <a:p>
            <a:pPr marL="0" lvl="0" indent="-342860">
              <a:lnSpc>
                <a:spcPct val="100000"/>
              </a:lnSpc>
              <a:spcBef>
                <a:spcPct val="20000"/>
              </a:spcBef>
              <a:buFont typeface="Arial" pitchFamily="34" charset="0"/>
              <a:buChar char="•"/>
            </a:pPr>
            <a:r>
              <a:rPr lang="en-US" dirty="0" smtClean="0"/>
              <a:t>Main Title</a:t>
            </a:r>
            <a:endParaRPr lang="en-US" dirty="0"/>
          </a:p>
        </p:txBody>
      </p:sp>
      <p:sp>
        <p:nvSpPr>
          <p:cNvPr id="16" name="Text Placeholder 15"/>
          <p:cNvSpPr>
            <a:spLocks noGrp="1"/>
          </p:cNvSpPr>
          <p:nvPr>
            <p:ph type="body" sz="quarter" idx="10" hasCustomPrompt="1"/>
          </p:nvPr>
        </p:nvSpPr>
        <p:spPr>
          <a:xfrm>
            <a:off x="457200" y="990600"/>
            <a:ext cx="8229600" cy="533400"/>
          </a:xfrm>
          <a:prstGeom prst="rect">
            <a:avLst/>
          </a:prstGeom>
        </p:spPr>
        <p:txBody>
          <a:bodyPr anchor="ctr"/>
          <a:lstStyle>
            <a:lvl1pPr marL="0" indent="0" algn="ctr">
              <a:buNone/>
              <a:defRPr kumimoji="0" lang="en-US" sz="2300" b="0" i="0" u="none" strike="noStrike" kern="1200" cap="none" spc="0" normalizeH="0" baseline="0" dirty="0" smtClean="0">
                <a:ln>
                  <a:noFill/>
                </a:ln>
                <a:solidFill>
                  <a:srgbClr val="BFD72E"/>
                </a:solidFill>
                <a:effectLst/>
                <a:uLnTx/>
                <a:uFillTx/>
                <a:latin typeface="Verdana" pitchFamily="34" charset="0"/>
                <a:ea typeface="Verdana" pitchFamily="34" charset="0"/>
                <a:cs typeface="Verdana" pitchFamily="34" charset="0"/>
              </a:defRPr>
            </a:lvl1pPr>
          </a:lstStyle>
          <a:p>
            <a:pPr lvl="0"/>
            <a:r>
              <a:rPr lang="en-US" dirty="0" smtClean="0"/>
              <a:t>Sub Title</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Title 13"/>
          <p:cNvSpPr>
            <a:spLocks noGrp="1"/>
          </p:cNvSpPr>
          <p:nvPr>
            <p:ph type="title" hasCustomPrompt="1"/>
          </p:nvPr>
        </p:nvSpPr>
        <p:spPr>
          <a:xfrm>
            <a:off x="457200" y="2895600"/>
            <a:ext cx="8229600" cy="639762"/>
          </a:xfrm>
          <a:prstGeom prst="rect">
            <a:avLst/>
          </a:prstGeom>
          <a:gradFill>
            <a:gsLst>
              <a:gs pos="100000">
                <a:srgbClr val="003E8A">
                  <a:lumMod val="93000"/>
                  <a:lumOff val="7000"/>
                </a:srgbClr>
              </a:gs>
              <a:gs pos="1667">
                <a:srgbClr val="003E8A">
                  <a:lumMod val="93000"/>
                  <a:lumOff val="7000"/>
                </a:srgbClr>
              </a:gs>
              <a:gs pos="50000">
                <a:srgbClr val="003E8A">
                  <a:lumMod val="93000"/>
                  <a:lumOff val="7000"/>
                  <a:alpha val="0"/>
                </a:srgbClr>
              </a:gs>
            </a:gsLst>
            <a:lin ang="0" scaled="0"/>
          </a:gradFill>
          <a:ln>
            <a:no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FontTx/>
              <a:buNone/>
              <a:defRPr lang="en-US" sz="3000" b="1" baseline="0">
                <a:solidFill>
                  <a:schemeClr val="lt1"/>
                </a:solidFill>
                <a:latin typeface="Verdana" pitchFamily="34" charset="0"/>
                <a:ea typeface="Verdana" pitchFamily="34" charset="0"/>
                <a:cs typeface="Verdana" pitchFamily="34" charset="0"/>
              </a:defRPr>
            </a:lvl1pPr>
          </a:lstStyle>
          <a:p>
            <a:pPr marL="0" lvl="0" indent="-342860">
              <a:lnSpc>
                <a:spcPct val="100000"/>
              </a:lnSpc>
              <a:spcBef>
                <a:spcPct val="20000"/>
              </a:spcBef>
              <a:buFont typeface="Arial" pitchFamily="34" charset="0"/>
              <a:buChar char="•"/>
            </a:pPr>
            <a:r>
              <a:rPr lang="en-US" dirty="0" smtClean="0"/>
              <a:t>Main Title</a:t>
            </a:r>
            <a:endParaRPr lang="en-US" dirty="0"/>
          </a:p>
        </p:txBody>
      </p:sp>
      <p:sp>
        <p:nvSpPr>
          <p:cNvPr id="5" name="Text Placeholder 15"/>
          <p:cNvSpPr>
            <a:spLocks noGrp="1"/>
          </p:cNvSpPr>
          <p:nvPr>
            <p:ph type="body" sz="quarter" idx="10" hasCustomPrompt="1"/>
          </p:nvPr>
        </p:nvSpPr>
        <p:spPr>
          <a:xfrm>
            <a:off x="457200" y="3611562"/>
            <a:ext cx="8229600" cy="533400"/>
          </a:xfrm>
          <a:prstGeom prst="rect">
            <a:avLst/>
          </a:prstGeom>
        </p:spPr>
        <p:txBody>
          <a:bodyPr anchor="ctr"/>
          <a:lstStyle>
            <a:lvl1pPr marL="0" indent="0" algn="ctr">
              <a:buNone/>
              <a:defRPr kumimoji="0" lang="en-US" sz="2500" b="0" i="0" u="none" strike="noStrike" kern="1200" cap="none" spc="0" normalizeH="0" baseline="0" dirty="0" smtClean="0">
                <a:ln>
                  <a:noFill/>
                </a:ln>
                <a:solidFill>
                  <a:srgbClr val="BFD72E"/>
                </a:solidFill>
                <a:effectLst/>
                <a:uLnTx/>
                <a:uFillTx/>
                <a:latin typeface="Verdana" pitchFamily="34" charset="0"/>
                <a:ea typeface="Verdana" pitchFamily="34" charset="0"/>
                <a:cs typeface="Verdana" pitchFamily="34" charset="0"/>
              </a:defRPr>
            </a:lvl1pPr>
          </a:lstStyle>
          <a:p>
            <a:pPr lvl="0"/>
            <a:r>
              <a:rPr lang="en-US" dirty="0" smtClean="0"/>
              <a:t>Sub Title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5029199"/>
          </a:xfrm>
          <a:prstGeom prst="rect">
            <a:avLst/>
          </a:prstGeom>
        </p:spPr>
        <p:txBody>
          <a:bodyPr/>
          <a:lstStyle>
            <a:lvl1pPr>
              <a:defRPr lang="en-US" sz="2500" smtClean="0">
                <a:solidFill>
                  <a:schemeClr val="bg1"/>
                </a:solidFill>
                <a:latin typeface="Verdana" pitchFamily="34" charset="0"/>
                <a:ea typeface="Verdana" pitchFamily="34" charset="0"/>
                <a:cs typeface="Verdana" pitchFamily="34" charset="0"/>
              </a:defRPr>
            </a:lvl1pPr>
            <a:lvl2pPr>
              <a:defRPr lang="en-US" sz="2200" smtClean="0">
                <a:solidFill>
                  <a:schemeClr val="bg1"/>
                </a:solidFill>
                <a:latin typeface="Verdana" pitchFamily="34" charset="0"/>
                <a:ea typeface="Verdana" pitchFamily="34" charset="0"/>
                <a:cs typeface="Verdana" pitchFamily="34" charset="0"/>
              </a:defRPr>
            </a:lvl2pPr>
            <a:lvl3pPr>
              <a:defRPr lang="en-US" sz="2000" smtClean="0">
                <a:solidFill>
                  <a:schemeClr val="bg1"/>
                </a:solidFill>
                <a:latin typeface="Verdana" pitchFamily="34" charset="0"/>
                <a:ea typeface="Verdana" pitchFamily="34" charset="0"/>
                <a:cs typeface="Verdana" pitchFamily="34" charset="0"/>
              </a:defRPr>
            </a:lvl3pPr>
            <a:lvl4pPr>
              <a:defRPr lang="en-US" sz="1800" smtClean="0">
                <a:solidFill>
                  <a:schemeClr val="bg1"/>
                </a:solidFill>
                <a:latin typeface="Verdana" pitchFamily="34" charset="0"/>
                <a:ea typeface="Verdana" pitchFamily="34" charset="0"/>
                <a:cs typeface="Verdana" pitchFamily="34" charset="0"/>
              </a:defRPr>
            </a:lvl4pPr>
            <a:lvl5pPr>
              <a:defRPr lang="en-US" sz="1600">
                <a:solidFill>
                  <a:schemeClr val="bg1"/>
                </a:solidFill>
                <a:latin typeface="Verdana" pitchFamily="34" charset="0"/>
                <a:ea typeface="Verdana" pitchFamily="34" charset="0"/>
                <a:cs typeface="Verdana" pitchFamily="34" charset="0"/>
              </a:defRPr>
            </a:lvl5pPr>
          </a:lstStyle>
          <a:p>
            <a:pPr lvl="0">
              <a:buFontTx/>
              <a:buBlip>
                <a:blip r:embed="rId2"/>
              </a:buBlip>
            </a:pPr>
            <a:r>
              <a:rPr lang="en-US" smtClean="0"/>
              <a:t>Click to edit Master text styles</a:t>
            </a:r>
          </a:p>
          <a:p>
            <a:pPr lvl="1">
              <a:buFontTx/>
              <a:buBlip>
                <a:blip r:embed="rId2"/>
              </a:buBlip>
            </a:pPr>
            <a:r>
              <a:rPr lang="en-US" smtClean="0"/>
              <a:t>Second level</a:t>
            </a:r>
          </a:p>
          <a:p>
            <a:pPr lvl="2">
              <a:buFontTx/>
              <a:buBlip>
                <a:blip r:embed="rId2"/>
              </a:buBlip>
            </a:pPr>
            <a:r>
              <a:rPr lang="en-US" smtClean="0"/>
              <a:t>Third level</a:t>
            </a:r>
          </a:p>
          <a:p>
            <a:pPr lvl="3">
              <a:buFontTx/>
              <a:buBlip>
                <a:blip r:embed="rId2"/>
              </a:buBlip>
            </a:pPr>
            <a:r>
              <a:rPr lang="en-US" smtClean="0"/>
              <a:t>Fourth level</a:t>
            </a:r>
          </a:p>
          <a:p>
            <a:pPr lvl="4">
              <a:buFontTx/>
              <a:buBlip>
                <a:blip r:embed="rId2"/>
              </a:buBlip>
            </a:pPr>
            <a:r>
              <a:rPr lang="en-US" smtClean="0"/>
              <a:t>Fifth level</a:t>
            </a:r>
            <a:endParaRPr lang="en-US"/>
          </a:p>
        </p:txBody>
      </p:sp>
      <p:sp>
        <p:nvSpPr>
          <p:cNvPr id="4" name="Content Placeholder 3"/>
          <p:cNvSpPr>
            <a:spLocks noGrp="1"/>
          </p:cNvSpPr>
          <p:nvPr>
            <p:ph sz="half" idx="2"/>
          </p:nvPr>
        </p:nvSpPr>
        <p:spPr>
          <a:xfrm>
            <a:off x="4648200" y="1600201"/>
            <a:ext cx="4038600" cy="5029199"/>
          </a:xfrm>
          <a:prstGeom prst="rect">
            <a:avLst/>
          </a:prstGeom>
        </p:spPr>
        <p:txBody>
          <a:bodyPr/>
          <a:lstStyle>
            <a:lvl1pPr>
              <a:defRPr lang="en-US" sz="2500" smtClean="0">
                <a:solidFill>
                  <a:schemeClr val="bg1"/>
                </a:solidFill>
                <a:latin typeface="Verdana" pitchFamily="34" charset="0"/>
                <a:ea typeface="Verdana" pitchFamily="34" charset="0"/>
                <a:cs typeface="Verdana" pitchFamily="34" charset="0"/>
              </a:defRPr>
            </a:lvl1pPr>
            <a:lvl2pPr>
              <a:defRPr lang="en-US" sz="2200" smtClean="0">
                <a:solidFill>
                  <a:schemeClr val="bg1"/>
                </a:solidFill>
                <a:latin typeface="Verdana" pitchFamily="34" charset="0"/>
                <a:ea typeface="Verdana" pitchFamily="34" charset="0"/>
                <a:cs typeface="Verdana" pitchFamily="34" charset="0"/>
              </a:defRPr>
            </a:lvl2pPr>
            <a:lvl3pPr>
              <a:defRPr lang="en-US" sz="2000" smtClean="0">
                <a:solidFill>
                  <a:schemeClr val="bg1"/>
                </a:solidFill>
                <a:latin typeface="Verdana" pitchFamily="34" charset="0"/>
                <a:ea typeface="Verdana" pitchFamily="34" charset="0"/>
                <a:cs typeface="Verdana" pitchFamily="34" charset="0"/>
              </a:defRPr>
            </a:lvl3pPr>
            <a:lvl4pPr>
              <a:defRPr lang="en-US" sz="1800" smtClean="0">
                <a:solidFill>
                  <a:schemeClr val="bg1"/>
                </a:solidFill>
                <a:latin typeface="Verdana" pitchFamily="34" charset="0"/>
                <a:ea typeface="Verdana" pitchFamily="34" charset="0"/>
                <a:cs typeface="Verdana" pitchFamily="34" charset="0"/>
              </a:defRPr>
            </a:lvl4pPr>
            <a:lvl5pPr>
              <a:defRPr lang="en-US" sz="1600">
                <a:solidFill>
                  <a:schemeClr val="bg1"/>
                </a:solidFill>
                <a:latin typeface="Verdana" pitchFamily="34" charset="0"/>
                <a:ea typeface="Verdana" pitchFamily="34" charset="0"/>
                <a:cs typeface="Verdana" pitchFamily="34" charset="0"/>
              </a:defRPr>
            </a:lvl5pPr>
          </a:lstStyle>
          <a:p>
            <a:pPr lvl="0">
              <a:buFontTx/>
              <a:buBlip>
                <a:blip r:embed="rId2"/>
              </a:buBlip>
            </a:pPr>
            <a:r>
              <a:rPr lang="en-US" smtClean="0"/>
              <a:t>Click to edit Master text styles</a:t>
            </a:r>
          </a:p>
          <a:p>
            <a:pPr lvl="1">
              <a:buFontTx/>
              <a:buBlip>
                <a:blip r:embed="rId2"/>
              </a:buBlip>
            </a:pPr>
            <a:r>
              <a:rPr lang="en-US" smtClean="0"/>
              <a:t>Second level</a:t>
            </a:r>
          </a:p>
          <a:p>
            <a:pPr lvl="2">
              <a:buFontTx/>
              <a:buBlip>
                <a:blip r:embed="rId2"/>
              </a:buBlip>
            </a:pPr>
            <a:r>
              <a:rPr lang="en-US" smtClean="0"/>
              <a:t>Third level</a:t>
            </a:r>
          </a:p>
          <a:p>
            <a:pPr lvl="3">
              <a:buFontTx/>
              <a:buBlip>
                <a:blip r:embed="rId2"/>
              </a:buBlip>
            </a:pPr>
            <a:r>
              <a:rPr lang="en-US" smtClean="0"/>
              <a:t>Fourth level</a:t>
            </a:r>
          </a:p>
          <a:p>
            <a:pPr lvl="4">
              <a:buFontTx/>
              <a:buBlip>
                <a:blip r:embed="rId2"/>
              </a:buBlip>
            </a:pPr>
            <a:r>
              <a:rPr lang="en-US" smtClean="0"/>
              <a:t>Fifth level</a:t>
            </a:r>
            <a:endParaRPr lang="en-US"/>
          </a:p>
        </p:txBody>
      </p:sp>
      <p:sp>
        <p:nvSpPr>
          <p:cNvPr id="6" name="Title 13"/>
          <p:cNvSpPr>
            <a:spLocks noGrp="1"/>
          </p:cNvSpPr>
          <p:nvPr>
            <p:ph type="title" hasCustomPrompt="1"/>
          </p:nvPr>
        </p:nvSpPr>
        <p:spPr>
          <a:xfrm>
            <a:off x="457200" y="274638"/>
            <a:ext cx="8229600" cy="639762"/>
          </a:xfrm>
          <a:prstGeom prst="rect">
            <a:avLst/>
          </a:prstGeom>
          <a:gradFill>
            <a:gsLst>
              <a:gs pos="100000">
                <a:srgbClr val="003E8A">
                  <a:lumMod val="93000"/>
                  <a:lumOff val="7000"/>
                </a:srgbClr>
              </a:gs>
              <a:gs pos="1667">
                <a:srgbClr val="003E8A">
                  <a:lumMod val="93000"/>
                  <a:lumOff val="7000"/>
                </a:srgbClr>
              </a:gs>
              <a:gs pos="50000">
                <a:srgbClr val="003E8A">
                  <a:lumMod val="93000"/>
                  <a:lumOff val="7000"/>
                  <a:alpha val="0"/>
                </a:srgbClr>
              </a:gs>
            </a:gsLst>
            <a:lin ang="0" scaled="0"/>
          </a:gradFill>
          <a:ln>
            <a:no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FontTx/>
              <a:buNone/>
              <a:defRPr lang="en-US" sz="3000" b="1" baseline="0">
                <a:solidFill>
                  <a:schemeClr val="lt1"/>
                </a:solidFill>
                <a:latin typeface="Verdana" pitchFamily="34" charset="0"/>
                <a:ea typeface="Verdana" pitchFamily="34" charset="0"/>
                <a:cs typeface="Verdana" pitchFamily="34" charset="0"/>
              </a:defRPr>
            </a:lvl1pPr>
          </a:lstStyle>
          <a:p>
            <a:pPr marL="0" lvl="0" indent="-342860">
              <a:lnSpc>
                <a:spcPct val="100000"/>
              </a:lnSpc>
              <a:spcBef>
                <a:spcPct val="20000"/>
              </a:spcBef>
              <a:buFont typeface="Arial" pitchFamily="34" charset="0"/>
              <a:buChar char="•"/>
            </a:pPr>
            <a:r>
              <a:rPr lang="en-US" dirty="0" smtClean="0"/>
              <a:t>Main Title</a:t>
            </a:r>
            <a:endParaRPr lang="en-US" dirty="0"/>
          </a:p>
        </p:txBody>
      </p:sp>
      <p:sp>
        <p:nvSpPr>
          <p:cNvPr id="7" name="Text Placeholder 15"/>
          <p:cNvSpPr>
            <a:spLocks noGrp="1"/>
          </p:cNvSpPr>
          <p:nvPr>
            <p:ph type="body" sz="quarter" idx="10" hasCustomPrompt="1"/>
          </p:nvPr>
        </p:nvSpPr>
        <p:spPr>
          <a:xfrm>
            <a:off x="457200" y="990600"/>
            <a:ext cx="8229600" cy="533400"/>
          </a:xfrm>
          <a:prstGeom prst="rect">
            <a:avLst/>
          </a:prstGeom>
        </p:spPr>
        <p:txBody>
          <a:bodyPr anchor="ctr"/>
          <a:lstStyle>
            <a:lvl1pPr marL="0" indent="0" algn="ctr">
              <a:buNone/>
              <a:defRPr kumimoji="0" lang="en-US" sz="2500" b="0" i="0" u="none" strike="noStrike" kern="1200" cap="none" spc="0" normalizeH="0" baseline="0" dirty="0" smtClean="0">
                <a:ln>
                  <a:noFill/>
                </a:ln>
                <a:solidFill>
                  <a:srgbClr val="BFD72E"/>
                </a:solidFill>
                <a:effectLst/>
                <a:uLnTx/>
                <a:uFillTx/>
                <a:latin typeface="Verdana" pitchFamily="34" charset="0"/>
                <a:ea typeface="Verdana" pitchFamily="34" charset="0"/>
                <a:cs typeface="Verdana" pitchFamily="34" charset="0"/>
              </a:defRPr>
            </a:lvl1pPr>
          </a:lstStyle>
          <a:p>
            <a:pPr lvl="0"/>
            <a:r>
              <a:rPr lang="en-US" dirty="0" smtClean="0"/>
              <a:t>Sub Title</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Content Placeholder 2"/>
          <p:cNvSpPr>
            <a:spLocks noGrp="1"/>
          </p:cNvSpPr>
          <p:nvPr>
            <p:ph sz="half" idx="1"/>
          </p:nvPr>
        </p:nvSpPr>
        <p:spPr>
          <a:xfrm>
            <a:off x="457200" y="1600201"/>
            <a:ext cx="4038600" cy="5029199"/>
          </a:xfrm>
          <a:prstGeom prst="rect">
            <a:avLst/>
          </a:prstGeom>
        </p:spPr>
        <p:txBody>
          <a:bodyPr/>
          <a:lstStyle>
            <a:lvl1pPr>
              <a:defRPr lang="en-US" sz="2500" smtClean="0">
                <a:solidFill>
                  <a:schemeClr val="bg1"/>
                </a:solidFill>
                <a:latin typeface="Verdana" pitchFamily="34" charset="0"/>
                <a:ea typeface="Verdana" pitchFamily="34" charset="0"/>
                <a:cs typeface="Verdana" pitchFamily="34" charset="0"/>
              </a:defRPr>
            </a:lvl1pPr>
            <a:lvl2pPr>
              <a:defRPr lang="en-US" sz="2200" smtClean="0">
                <a:solidFill>
                  <a:schemeClr val="bg1"/>
                </a:solidFill>
                <a:latin typeface="Verdana" pitchFamily="34" charset="0"/>
                <a:ea typeface="Verdana" pitchFamily="34" charset="0"/>
                <a:cs typeface="Verdana" pitchFamily="34" charset="0"/>
              </a:defRPr>
            </a:lvl2pPr>
            <a:lvl3pPr>
              <a:defRPr lang="en-US" sz="2000" smtClean="0">
                <a:solidFill>
                  <a:schemeClr val="bg1"/>
                </a:solidFill>
                <a:latin typeface="Verdana" pitchFamily="34" charset="0"/>
                <a:ea typeface="Verdana" pitchFamily="34" charset="0"/>
                <a:cs typeface="Verdana" pitchFamily="34" charset="0"/>
              </a:defRPr>
            </a:lvl3pPr>
            <a:lvl4pPr>
              <a:defRPr lang="en-US" sz="1800" smtClean="0">
                <a:solidFill>
                  <a:schemeClr val="bg1"/>
                </a:solidFill>
                <a:latin typeface="Verdana" pitchFamily="34" charset="0"/>
                <a:ea typeface="Verdana" pitchFamily="34" charset="0"/>
                <a:cs typeface="Verdana" pitchFamily="34" charset="0"/>
              </a:defRPr>
            </a:lvl4pPr>
            <a:lvl5pPr>
              <a:defRPr lang="en-US" sz="1600">
                <a:solidFill>
                  <a:schemeClr val="bg1"/>
                </a:solidFill>
                <a:latin typeface="Verdana" pitchFamily="34" charset="0"/>
                <a:ea typeface="Verdana" pitchFamily="34" charset="0"/>
                <a:cs typeface="Verdana" pitchFamily="34" charset="0"/>
              </a:defRPr>
            </a:lvl5pPr>
          </a:lstStyle>
          <a:p>
            <a:pPr lvl="0">
              <a:buFontTx/>
              <a:buBlip>
                <a:blip r:embed="rId2"/>
              </a:buBlip>
            </a:pPr>
            <a:r>
              <a:rPr lang="en-US" smtClean="0"/>
              <a:t>Click to edit Master text styles</a:t>
            </a:r>
          </a:p>
          <a:p>
            <a:pPr lvl="1">
              <a:buFontTx/>
              <a:buBlip>
                <a:blip r:embed="rId2"/>
              </a:buBlip>
            </a:pPr>
            <a:r>
              <a:rPr lang="en-US" smtClean="0"/>
              <a:t>Second level</a:t>
            </a:r>
          </a:p>
          <a:p>
            <a:pPr lvl="2">
              <a:buFontTx/>
              <a:buBlip>
                <a:blip r:embed="rId2"/>
              </a:buBlip>
            </a:pPr>
            <a:r>
              <a:rPr lang="en-US" smtClean="0"/>
              <a:t>Third level</a:t>
            </a:r>
          </a:p>
          <a:p>
            <a:pPr lvl="3">
              <a:buFontTx/>
              <a:buBlip>
                <a:blip r:embed="rId2"/>
              </a:buBlip>
            </a:pPr>
            <a:r>
              <a:rPr lang="en-US" smtClean="0"/>
              <a:t>Fourth level</a:t>
            </a:r>
          </a:p>
          <a:p>
            <a:pPr lvl="4">
              <a:buFontTx/>
              <a:buBlip>
                <a:blip r:embed="rId2"/>
              </a:buBlip>
            </a:pPr>
            <a:r>
              <a:rPr lang="en-US" smtClean="0"/>
              <a:t>Fifth level</a:t>
            </a:r>
            <a:endParaRPr lang="en-US"/>
          </a:p>
        </p:txBody>
      </p:sp>
      <p:sp>
        <p:nvSpPr>
          <p:cNvPr id="11" name="Content Placeholder 3"/>
          <p:cNvSpPr>
            <a:spLocks noGrp="1"/>
          </p:cNvSpPr>
          <p:nvPr>
            <p:ph sz="half" idx="2"/>
          </p:nvPr>
        </p:nvSpPr>
        <p:spPr>
          <a:xfrm>
            <a:off x="4648200" y="1600201"/>
            <a:ext cx="4038600" cy="5029199"/>
          </a:xfrm>
          <a:prstGeom prst="rect">
            <a:avLst/>
          </a:prstGeom>
        </p:spPr>
        <p:txBody>
          <a:bodyPr/>
          <a:lstStyle>
            <a:lvl1pPr>
              <a:defRPr lang="en-US" sz="2500" smtClean="0">
                <a:solidFill>
                  <a:schemeClr val="bg1"/>
                </a:solidFill>
                <a:latin typeface="Verdana" pitchFamily="34" charset="0"/>
                <a:ea typeface="Verdana" pitchFamily="34" charset="0"/>
                <a:cs typeface="Verdana" pitchFamily="34" charset="0"/>
              </a:defRPr>
            </a:lvl1pPr>
            <a:lvl2pPr>
              <a:defRPr lang="en-US" sz="2200" smtClean="0">
                <a:solidFill>
                  <a:schemeClr val="bg1"/>
                </a:solidFill>
                <a:latin typeface="Verdana" pitchFamily="34" charset="0"/>
                <a:ea typeface="Verdana" pitchFamily="34" charset="0"/>
                <a:cs typeface="Verdana" pitchFamily="34" charset="0"/>
              </a:defRPr>
            </a:lvl2pPr>
            <a:lvl3pPr>
              <a:defRPr lang="en-US" sz="2000" smtClean="0">
                <a:solidFill>
                  <a:schemeClr val="bg1"/>
                </a:solidFill>
                <a:latin typeface="Verdana" pitchFamily="34" charset="0"/>
                <a:ea typeface="Verdana" pitchFamily="34" charset="0"/>
                <a:cs typeface="Verdana" pitchFamily="34" charset="0"/>
              </a:defRPr>
            </a:lvl3pPr>
            <a:lvl4pPr>
              <a:defRPr lang="en-US" sz="1800" smtClean="0">
                <a:solidFill>
                  <a:schemeClr val="bg1"/>
                </a:solidFill>
                <a:latin typeface="Verdana" pitchFamily="34" charset="0"/>
                <a:ea typeface="Verdana" pitchFamily="34" charset="0"/>
                <a:cs typeface="Verdana" pitchFamily="34" charset="0"/>
              </a:defRPr>
            </a:lvl4pPr>
            <a:lvl5pPr>
              <a:defRPr lang="en-US" sz="1600">
                <a:solidFill>
                  <a:schemeClr val="bg1"/>
                </a:solidFill>
                <a:latin typeface="Verdana" pitchFamily="34" charset="0"/>
                <a:ea typeface="Verdana" pitchFamily="34" charset="0"/>
                <a:cs typeface="Verdana" pitchFamily="34" charset="0"/>
              </a:defRPr>
            </a:lvl5pPr>
          </a:lstStyle>
          <a:p>
            <a:pPr lvl="0">
              <a:buFontTx/>
              <a:buBlip>
                <a:blip r:embed="rId2"/>
              </a:buBlip>
            </a:pPr>
            <a:r>
              <a:rPr lang="en-US" smtClean="0"/>
              <a:t>Click to edit Master text styles</a:t>
            </a:r>
          </a:p>
          <a:p>
            <a:pPr lvl="1">
              <a:buFontTx/>
              <a:buBlip>
                <a:blip r:embed="rId2"/>
              </a:buBlip>
            </a:pPr>
            <a:r>
              <a:rPr lang="en-US" smtClean="0"/>
              <a:t>Second level</a:t>
            </a:r>
          </a:p>
          <a:p>
            <a:pPr lvl="2">
              <a:buFontTx/>
              <a:buBlip>
                <a:blip r:embed="rId2"/>
              </a:buBlip>
            </a:pPr>
            <a:r>
              <a:rPr lang="en-US" smtClean="0"/>
              <a:t>Third level</a:t>
            </a:r>
          </a:p>
          <a:p>
            <a:pPr lvl="3">
              <a:buFontTx/>
              <a:buBlip>
                <a:blip r:embed="rId2"/>
              </a:buBlip>
            </a:pPr>
            <a:r>
              <a:rPr lang="en-US" smtClean="0"/>
              <a:t>Fourth level</a:t>
            </a:r>
          </a:p>
          <a:p>
            <a:pPr lvl="4">
              <a:buFontTx/>
              <a:buBlip>
                <a:blip r:embed="rId2"/>
              </a:buBlip>
            </a:pPr>
            <a:r>
              <a:rPr lang="en-US" smtClean="0"/>
              <a:t>Fifth level</a:t>
            </a:r>
            <a:endParaRPr lang="en-US"/>
          </a:p>
        </p:txBody>
      </p:sp>
      <p:sp>
        <p:nvSpPr>
          <p:cNvPr id="6" name="Title 13"/>
          <p:cNvSpPr>
            <a:spLocks noGrp="1"/>
          </p:cNvSpPr>
          <p:nvPr>
            <p:ph type="title" hasCustomPrompt="1"/>
          </p:nvPr>
        </p:nvSpPr>
        <p:spPr>
          <a:xfrm>
            <a:off x="457200" y="274638"/>
            <a:ext cx="8229600" cy="639762"/>
          </a:xfrm>
          <a:prstGeom prst="rect">
            <a:avLst/>
          </a:prstGeom>
          <a:gradFill>
            <a:gsLst>
              <a:gs pos="100000">
                <a:srgbClr val="003E8A">
                  <a:lumMod val="93000"/>
                  <a:lumOff val="7000"/>
                </a:srgbClr>
              </a:gs>
              <a:gs pos="1667">
                <a:srgbClr val="003E8A">
                  <a:lumMod val="93000"/>
                  <a:lumOff val="7000"/>
                </a:srgbClr>
              </a:gs>
              <a:gs pos="50000">
                <a:srgbClr val="003E8A">
                  <a:lumMod val="93000"/>
                  <a:lumOff val="7000"/>
                  <a:alpha val="0"/>
                </a:srgbClr>
              </a:gs>
            </a:gsLst>
            <a:lin ang="0" scaled="0"/>
          </a:gradFill>
          <a:ln>
            <a:no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FontTx/>
              <a:buNone/>
              <a:defRPr lang="en-US" sz="3000" b="1" baseline="0">
                <a:solidFill>
                  <a:schemeClr val="lt1"/>
                </a:solidFill>
                <a:latin typeface="Verdana" pitchFamily="34" charset="0"/>
                <a:ea typeface="Verdana" pitchFamily="34" charset="0"/>
                <a:cs typeface="Verdana" pitchFamily="34" charset="0"/>
              </a:defRPr>
            </a:lvl1pPr>
          </a:lstStyle>
          <a:p>
            <a:pPr marL="0" lvl="0" indent="-342860">
              <a:lnSpc>
                <a:spcPct val="100000"/>
              </a:lnSpc>
              <a:spcBef>
                <a:spcPct val="20000"/>
              </a:spcBef>
              <a:buFont typeface="Arial" pitchFamily="34" charset="0"/>
              <a:buChar char="•"/>
            </a:pPr>
            <a:r>
              <a:rPr lang="en-US" dirty="0" smtClean="0"/>
              <a:t>Main Title</a:t>
            </a:r>
            <a:endParaRPr lang="en-US" dirty="0"/>
          </a:p>
        </p:txBody>
      </p:sp>
      <p:sp>
        <p:nvSpPr>
          <p:cNvPr id="7" name="Text Placeholder 15"/>
          <p:cNvSpPr>
            <a:spLocks noGrp="1"/>
          </p:cNvSpPr>
          <p:nvPr>
            <p:ph type="body" sz="quarter" idx="10" hasCustomPrompt="1"/>
          </p:nvPr>
        </p:nvSpPr>
        <p:spPr>
          <a:xfrm>
            <a:off x="457200" y="990600"/>
            <a:ext cx="8229600" cy="533400"/>
          </a:xfrm>
          <a:prstGeom prst="rect">
            <a:avLst/>
          </a:prstGeom>
        </p:spPr>
        <p:txBody>
          <a:bodyPr anchor="ctr"/>
          <a:lstStyle>
            <a:lvl1pPr marL="0" indent="0" algn="ctr">
              <a:buNone/>
              <a:defRPr kumimoji="0" lang="en-US" sz="2500" b="0" i="0" u="none" strike="noStrike" kern="1200" cap="none" spc="0" normalizeH="0" baseline="0" dirty="0" smtClean="0">
                <a:ln>
                  <a:noFill/>
                </a:ln>
                <a:solidFill>
                  <a:srgbClr val="BFD72E"/>
                </a:solidFill>
                <a:effectLst/>
                <a:uLnTx/>
                <a:uFillTx/>
                <a:latin typeface="Verdana" pitchFamily="34" charset="0"/>
                <a:ea typeface="Verdana" pitchFamily="34" charset="0"/>
                <a:cs typeface="Verdana" pitchFamily="34" charset="0"/>
              </a:defRPr>
            </a:lvl1pPr>
          </a:lstStyle>
          <a:p>
            <a:pPr lvl="0"/>
            <a:r>
              <a:rPr lang="en-US" dirty="0" smtClean="0"/>
              <a:t>Sub Title</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4" name="Title 13"/>
          <p:cNvSpPr>
            <a:spLocks noGrp="1"/>
          </p:cNvSpPr>
          <p:nvPr>
            <p:ph type="title" hasCustomPrompt="1"/>
          </p:nvPr>
        </p:nvSpPr>
        <p:spPr>
          <a:xfrm>
            <a:off x="457200" y="274638"/>
            <a:ext cx="8229600" cy="639762"/>
          </a:xfrm>
          <a:prstGeom prst="rect">
            <a:avLst/>
          </a:prstGeom>
          <a:gradFill>
            <a:gsLst>
              <a:gs pos="100000">
                <a:srgbClr val="003E8A">
                  <a:lumMod val="93000"/>
                  <a:lumOff val="7000"/>
                </a:srgbClr>
              </a:gs>
              <a:gs pos="1667">
                <a:srgbClr val="003E8A">
                  <a:lumMod val="93000"/>
                  <a:lumOff val="7000"/>
                </a:srgbClr>
              </a:gs>
              <a:gs pos="50000">
                <a:srgbClr val="003E8A">
                  <a:lumMod val="93000"/>
                  <a:lumOff val="7000"/>
                  <a:alpha val="0"/>
                </a:srgbClr>
              </a:gs>
            </a:gsLst>
            <a:lin ang="0" scaled="0"/>
          </a:gradFill>
          <a:ln>
            <a:noFill/>
          </a:ln>
          <a:effectLst>
            <a:outerShdw blurRad="1270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FontTx/>
              <a:buNone/>
              <a:defRPr lang="en-US" sz="3000" b="1" baseline="0">
                <a:solidFill>
                  <a:schemeClr val="lt1"/>
                </a:solidFill>
                <a:latin typeface="Verdana" pitchFamily="34" charset="0"/>
                <a:ea typeface="Verdana" pitchFamily="34" charset="0"/>
                <a:cs typeface="Verdana" pitchFamily="34" charset="0"/>
              </a:defRPr>
            </a:lvl1pPr>
          </a:lstStyle>
          <a:p>
            <a:pPr marL="0" lvl="0" indent="-342860">
              <a:lnSpc>
                <a:spcPct val="100000"/>
              </a:lnSpc>
              <a:spcBef>
                <a:spcPct val="20000"/>
              </a:spcBef>
              <a:buFont typeface="Arial" pitchFamily="34" charset="0"/>
              <a:buChar char="•"/>
            </a:pPr>
            <a:r>
              <a:rPr lang="en-US" dirty="0" smtClean="0"/>
              <a:t>Main Title</a:t>
            </a:r>
            <a:endParaRPr lang="en-US" dirty="0"/>
          </a:p>
        </p:txBody>
      </p:sp>
      <p:sp>
        <p:nvSpPr>
          <p:cNvPr id="5" name="Text Placeholder 15"/>
          <p:cNvSpPr>
            <a:spLocks noGrp="1"/>
          </p:cNvSpPr>
          <p:nvPr>
            <p:ph type="body" sz="quarter" idx="10" hasCustomPrompt="1"/>
          </p:nvPr>
        </p:nvSpPr>
        <p:spPr>
          <a:xfrm>
            <a:off x="457200" y="990600"/>
            <a:ext cx="8229600" cy="533400"/>
          </a:xfrm>
          <a:prstGeom prst="rect">
            <a:avLst/>
          </a:prstGeom>
        </p:spPr>
        <p:txBody>
          <a:bodyPr anchor="ctr"/>
          <a:lstStyle>
            <a:lvl1pPr marL="0" indent="0" algn="ctr">
              <a:buNone/>
              <a:defRPr kumimoji="0" lang="en-US" sz="2500" b="0" i="0" u="none" strike="noStrike" kern="1200" cap="none" spc="0" normalizeH="0" baseline="0" dirty="0" smtClean="0">
                <a:ln>
                  <a:noFill/>
                </a:ln>
                <a:solidFill>
                  <a:srgbClr val="BFD72E"/>
                </a:solidFill>
                <a:effectLst/>
                <a:uLnTx/>
                <a:uFillTx/>
                <a:latin typeface="Verdana" pitchFamily="34" charset="0"/>
                <a:ea typeface="Verdana" pitchFamily="34" charset="0"/>
                <a:cs typeface="Verdana" pitchFamily="34" charset="0"/>
              </a:defRPr>
            </a:lvl1pPr>
          </a:lstStyle>
          <a:p>
            <a:pPr lvl="0"/>
            <a:r>
              <a:rPr lang="en-US" dirty="0" smtClean="0"/>
              <a:t>Sub Title</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a:prstGeom prst="rect">
            <a:avLst/>
          </a:prstGeo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2ADD4CA-3955-421E-B943-32807814E72B}" type="slidenum">
              <a:rPr lang="en-US" smtClean="0"/>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1026" name="Picture 2" descr="F:\UML\Powerpoint Redesign\images\logo_small_safe.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375904" y="6071616"/>
            <a:ext cx="576072" cy="6899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8305800" y="5901068"/>
            <a:ext cx="685170" cy="8206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43536" y="6553200"/>
            <a:ext cx="3377761" cy="215444"/>
          </a:xfrm>
          <a:prstGeom prst="rect">
            <a:avLst/>
          </a:prstGeom>
          <a:noFill/>
        </p:spPr>
        <p:txBody>
          <a:bodyPr wrap="square" rtlCol="0">
            <a:spAutoFit/>
          </a:bodyPr>
          <a:lstStyle/>
          <a:p>
            <a:r>
              <a:rPr lang="en-US" sz="800" b="1" i="1" dirty="0" smtClean="0">
                <a:solidFill>
                  <a:srgbClr val="A7BFE7"/>
                </a:solidFill>
                <a:latin typeface="Verdana" pitchFamily="34" charset="0"/>
                <a:ea typeface="Verdana" pitchFamily="34" charset="0"/>
                <a:cs typeface="Verdana" pitchFamily="34" charset="0"/>
              </a:rPr>
              <a:t>Learning</a:t>
            </a:r>
            <a:r>
              <a:rPr lang="en-US" sz="800" b="1" i="1" baseline="0" dirty="0" smtClean="0">
                <a:solidFill>
                  <a:srgbClr val="A7BFE7"/>
                </a:solidFill>
                <a:latin typeface="Verdana" pitchFamily="34" charset="0"/>
                <a:ea typeface="Verdana" pitchFamily="34" charset="0"/>
                <a:cs typeface="Verdana" pitchFamily="34" charset="0"/>
              </a:rPr>
              <a:t> with Purpose</a:t>
            </a:r>
            <a:endParaRPr lang="en-US" sz="800" b="1" i="1" dirty="0">
              <a:solidFill>
                <a:srgbClr val="A7BFE7"/>
              </a:solidFill>
              <a:latin typeface="Verdana" pitchFamily="34" charset="0"/>
              <a:ea typeface="Verdana" pitchFamily="34" charset="0"/>
              <a:cs typeface="Verdana" pitchFamily="34" charset="0"/>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iming>
    <p:tnLst>
      <p:par>
        <p:cTn id="1" dur="indefinite" restart="never" nodeType="tmRoot"/>
      </p:par>
    </p:tnLst>
  </p:timing>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tore.diydrones.com/v/vspfiles/photos/BR-3DRLEA-6-2.jpg" TargetMode="External"/><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4959943" cy="3048000"/>
          </a:xfrm>
        </p:spPr>
        <p:txBody>
          <a:bodyPr>
            <a:noAutofit/>
          </a:bodyPr>
          <a:lstStyle/>
          <a:p>
            <a:r>
              <a:rPr lang="en-US" sz="3200" b="1" dirty="0">
                <a:solidFill>
                  <a:schemeClr val="accent5">
                    <a:lumMod val="40000"/>
                    <a:lumOff val="60000"/>
                  </a:schemeClr>
                </a:solidFill>
              </a:rPr>
              <a:t>Control Design and Implementation </a:t>
            </a:r>
            <a:r>
              <a:rPr lang="en-US" sz="3200" b="1" dirty="0" smtClean="0">
                <a:solidFill>
                  <a:schemeClr val="accent5">
                    <a:lumMod val="40000"/>
                    <a:lumOff val="60000"/>
                  </a:schemeClr>
                </a:solidFill>
              </a:rPr>
              <a:t/>
            </a:r>
            <a:br>
              <a:rPr lang="en-US" sz="3200" b="1" dirty="0" smtClean="0">
                <a:solidFill>
                  <a:schemeClr val="accent5">
                    <a:lumMod val="40000"/>
                    <a:lumOff val="60000"/>
                  </a:schemeClr>
                </a:solidFill>
              </a:rPr>
            </a:br>
            <a:r>
              <a:rPr lang="en-US" sz="3200" b="1" dirty="0" smtClean="0">
                <a:solidFill>
                  <a:schemeClr val="accent5">
                    <a:lumMod val="40000"/>
                    <a:lumOff val="60000"/>
                  </a:schemeClr>
                </a:solidFill>
              </a:rPr>
              <a:t>of </a:t>
            </a:r>
            <a:r>
              <a:rPr lang="en-US" sz="3200" b="1" dirty="0">
                <a:solidFill>
                  <a:schemeClr val="accent5">
                    <a:lumMod val="40000"/>
                    <a:lumOff val="60000"/>
                  </a:schemeClr>
                </a:solidFill>
              </a:rPr>
              <a:t>a Small-Scale Autonomous Hovercraft</a:t>
            </a:r>
            <a:endParaRPr lang="en-US" sz="3200" b="1" dirty="0">
              <a:solidFill>
                <a:schemeClr val="accent5">
                  <a:lumMod val="40000"/>
                  <a:lumOff val="60000"/>
                </a:schemeClr>
              </a:solidFill>
            </a:endParaRPr>
          </a:p>
        </p:txBody>
      </p:sp>
      <p:sp>
        <p:nvSpPr>
          <p:cNvPr id="3" name="Subtitle 2"/>
          <p:cNvSpPr>
            <a:spLocks noGrp="1"/>
          </p:cNvSpPr>
          <p:nvPr>
            <p:ph type="subTitle" idx="1"/>
          </p:nvPr>
        </p:nvSpPr>
        <p:spPr>
          <a:xfrm>
            <a:off x="152400" y="3810000"/>
            <a:ext cx="4953000" cy="1981200"/>
          </a:xfrm>
        </p:spPr>
        <p:txBody>
          <a:bodyPr>
            <a:normAutofit/>
          </a:bodyPr>
          <a:lstStyle/>
          <a:p>
            <a:r>
              <a:rPr lang="en-US" dirty="0" smtClean="0"/>
              <a:t>Ryan Mackay</a:t>
            </a:r>
          </a:p>
          <a:p>
            <a:r>
              <a:rPr lang="en-US" dirty="0" smtClean="0"/>
              <a:t>Joshua Bevan</a:t>
            </a:r>
          </a:p>
          <a:p>
            <a:r>
              <a:rPr lang="en-US" dirty="0" smtClean="0"/>
              <a:t>Nicholas Lutz</a:t>
            </a:r>
          </a:p>
          <a:p>
            <a:r>
              <a:rPr lang="en-US" dirty="0" smtClean="0"/>
              <a:t>Mario </a:t>
            </a:r>
            <a:r>
              <a:rPr lang="en-US" dirty="0" err="1" smtClean="0"/>
              <a:t>Stamatiou</a:t>
            </a:r>
            <a:endParaRPr lang="en-US" dirty="0"/>
          </a:p>
        </p:txBody>
      </p:sp>
      <p:sp>
        <p:nvSpPr>
          <p:cNvPr id="5" name="TextBox 4"/>
          <p:cNvSpPr txBox="1"/>
          <p:nvPr/>
        </p:nvSpPr>
        <p:spPr>
          <a:xfrm>
            <a:off x="5029200" y="2667000"/>
            <a:ext cx="3200400" cy="2031325"/>
          </a:xfrm>
          <a:prstGeom prst="rect">
            <a:avLst/>
          </a:prstGeom>
          <a:noFill/>
        </p:spPr>
        <p:txBody>
          <a:bodyPr wrap="square" rtlCol="0">
            <a:spAutoFit/>
          </a:bodyPr>
          <a:lstStyle/>
          <a:p>
            <a:pPr algn="ctr"/>
            <a:r>
              <a:rPr lang="en-US" b="1" dirty="0">
                <a:solidFill>
                  <a:schemeClr val="accent5">
                    <a:lumMod val="40000"/>
                    <a:lumOff val="60000"/>
                  </a:schemeClr>
                </a:solidFill>
                <a:latin typeface="Times New Roman" pitchFamily="18" charset="0"/>
                <a:cs typeface="Times New Roman" pitchFamily="18" charset="0"/>
              </a:rPr>
              <a:t>University of Massachusetts Lowell</a:t>
            </a:r>
            <a:endParaRPr lang="en-US" dirty="0">
              <a:solidFill>
                <a:schemeClr val="accent5">
                  <a:lumMod val="40000"/>
                  <a:lumOff val="60000"/>
                </a:schemeClr>
              </a:solidFill>
              <a:latin typeface="Times New Roman" pitchFamily="18" charset="0"/>
              <a:cs typeface="Times New Roman" pitchFamily="18" charset="0"/>
            </a:endParaRPr>
          </a:p>
          <a:p>
            <a:pPr algn="ctr"/>
            <a:r>
              <a:rPr lang="en-US" b="1" dirty="0">
                <a:solidFill>
                  <a:schemeClr val="accent5">
                    <a:lumMod val="40000"/>
                    <a:lumOff val="60000"/>
                  </a:schemeClr>
                </a:solidFill>
                <a:latin typeface="Times New Roman" pitchFamily="18" charset="0"/>
                <a:cs typeface="Times New Roman" pitchFamily="18" charset="0"/>
              </a:rPr>
              <a:t>James B. Francis College of Engineering</a:t>
            </a:r>
            <a:endParaRPr lang="en-US" dirty="0">
              <a:solidFill>
                <a:schemeClr val="accent5">
                  <a:lumMod val="40000"/>
                  <a:lumOff val="60000"/>
                </a:schemeClr>
              </a:solidFill>
              <a:latin typeface="Times New Roman" pitchFamily="18" charset="0"/>
              <a:cs typeface="Times New Roman" pitchFamily="18" charset="0"/>
            </a:endParaRPr>
          </a:p>
          <a:p>
            <a:pPr algn="ctr"/>
            <a:r>
              <a:rPr lang="en-US" b="1" dirty="0">
                <a:solidFill>
                  <a:schemeClr val="accent5">
                    <a:lumMod val="40000"/>
                    <a:lumOff val="60000"/>
                  </a:schemeClr>
                </a:solidFill>
                <a:latin typeface="Times New Roman" pitchFamily="18" charset="0"/>
                <a:cs typeface="Times New Roman" pitchFamily="18" charset="0"/>
              </a:rPr>
              <a:t>Department of Mechanical </a:t>
            </a:r>
            <a:r>
              <a:rPr lang="en-US" b="1" dirty="0" smtClean="0">
                <a:solidFill>
                  <a:schemeClr val="accent5">
                    <a:lumMod val="40000"/>
                    <a:lumOff val="60000"/>
                  </a:schemeClr>
                </a:solidFill>
                <a:latin typeface="Times New Roman" pitchFamily="18" charset="0"/>
                <a:cs typeface="Times New Roman" pitchFamily="18" charset="0"/>
              </a:rPr>
              <a:t>Engineering Capstone</a:t>
            </a:r>
            <a:endParaRPr lang="en-US" b="1" dirty="0">
              <a:solidFill>
                <a:schemeClr val="accent5">
                  <a:lumMod val="40000"/>
                  <a:lumOff val="60000"/>
                </a:schemeClr>
              </a:solidFill>
              <a:latin typeface="Times New Roman" pitchFamily="18" charset="0"/>
              <a:cs typeface="Times New Roman" pitchFamily="18" charset="0"/>
            </a:endParaRPr>
          </a:p>
          <a:p>
            <a:endParaRPr lang="en-US" dirty="0">
              <a:solidFill>
                <a:schemeClr val="accent5">
                  <a:lumMod val="40000"/>
                  <a:lumOff val="60000"/>
                </a:schemeClr>
              </a:solidFill>
            </a:endParaRPr>
          </a:p>
        </p:txBody>
      </p:sp>
      <p:pic>
        <p:nvPicPr>
          <p:cNvPr id="7" name="Picture 6"/>
          <p:cNvPicPr/>
          <p:nvPr/>
        </p:nvPicPr>
        <p:blipFill>
          <a:blip r:embed="rId2"/>
          <a:stretch>
            <a:fillRect/>
          </a:stretch>
        </p:blipFill>
        <p:spPr>
          <a:xfrm>
            <a:off x="5568466" y="382053"/>
            <a:ext cx="2440555" cy="2248852"/>
          </a:xfrm>
          <a:prstGeom prst="rect">
            <a:avLst/>
          </a:prstGeom>
        </p:spPr>
      </p:pic>
    </p:spTree>
    <p:extLst>
      <p:ext uri="{BB962C8B-B14F-4D97-AF65-F5344CB8AC3E}">
        <p14:creationId xmlns:p14="http://schemas.microsoft.com/office/powerpoint/2010/main" val="10389042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8839200" cy="1154097"/>
          </a:xfrm>
        </p:spPr>
        <p:txBody>
          <a:bodyPr>
            <a:normAutofit/>
          </a:bodyPr>
          <a:lstStyle/>
          <a:p>
            <a:pPr algn="l"/>
            <a:r>
              <a:rPr lang="en-US" sz="3200" dirty="0" smtClean="0">
                <a:solidFill>
                  <a:schemeClr val="bg1"/>
                </a:solidFill>
              </a:rPr>
              <a:t>Inertial </a:t>
            </a:r>
            <a:r>
              <a:rPr lang="en-US" sz="3200" dirty="0">
                <a:solidFill>
                  <a:schemeClr val="bg1"/>
                </a:solidFill>
              </a:rPr>
              <a:t>frame and body </a:t>
            </a:r>
            <a:r>
              <a:rPr lang="en-US" sz="3200" dirty="0" smtClean="0">
                <a:solidFill>
                  <a:schemeClr val="bg1"/>
                </a:solidFill>
              </a:rPr>
              <a:t>frame-kinematics</a:t>
            </a:r>
            <a:endParaRPr lang="en-US" sz="3200" dirty="0">
              <a:solidFill>
                <a:schemeClr val="bg1"/>
              </a:solidFill>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535675" y="1295400"/>
                <a:ext cx="8305800" cy="2590800"/>
              </a:xfrm>
            </p:spPr>
            <p:txBody>
              <a:bodyPr>
                <a:normAutofit/>
              </a:bodyPr>
              <a:lstStyle/>
              <a:p>
                <a:pPr marL="45720" indent="0">
                  <a:buNone/>
                </a:pPr>
                <a:endParaRPr lang="en-US" sz="2000" dirty="0" smtClean="0">
                  <a:solidFill>
                    <a:schemeClr val="bg1"/>
                  </a:solidFill>
                </a:endParaRPr>
              </a:p>
              <a:p>
                <a:r>
                  <a:rPr lang="en-US" sz="2000" dirty="0" smtClean="0">
                    <a:solidFill>
                      <a:schemeClr val="bg1"/>
                    </a:solidFill>
                  </a:rPr>
                  <a:t>Re-direction of thrust from rudder creates </a:t>
                </a:r>
                <a14:m>
                  <m:oMath xmlns:m="http://schemas.openxmlformats.org/officeDocument/2006/math">
                    <m:sSub>
                      <m:sSubPr>
                        <m:ctrlPr>
                          <a:rPr lang="en-US" sz="2000" i="1" smtClean="0">
                            <a:solidFill>
                              <a:schemeClr val="bg1"/>
                            </a:solidFill>
                            <a:latin typeface="Cambria Math"/>
                          </a:rPr>
                        </m:ctrlPr>
                      </m:sSubPr>
                      <m:e>
                        <m:r>
                          <a:rPr lang="en-US" sz="2000" b="0" i="1" smtClean="0">
                            <a:solidFill>
                              <a:schemeClr val="bg1"/>
                            </a:solidFill>
                            <a:latin typeface="Cambria Math"/>
                          </a:rPr>
                          <m:t>𝐹</m:t>
                        </m:r>
                      </m:e>
                      <m:sub>
                        <m:r>
                          <a:rPr lang="en-US" sz="2000" b="0" i="1" smtClean="0">
                            <a:solidFill>
                              <a:schemeClr val="bg1"/>
                            </a:solidFill>
                            <a:latin typeface="Cambria Math"/>
                          </a:rPr>
                          <m:t>𝑥𝑏</m:t>
                        </m:r>
                      </m:sub>
                    </m:sSub>
                  </m:oMath>
                </a14:m>
                <a:r>
                  <a:rPr lang="en-US" sz="2000" dirty="0" smtClean="0">
                    <a:solidFill>
                      <a:schemeClr val="bg1"/>
                    </a:solidFill>
                  </a:rPr>
                  <a:t> and </a:t>
                </a:r>
                <a14:m>
                  <m:oMath xmlns:m="http://schemas.openxmlformats.org/officeDocument/2006/math">
                    <m:sSub>
                      <m:sSubPr>
                        <m:ctrlPr>
                          <a:rPr lang="en-US" sz="2000" i="1" smtClean="0">
                            <a:solidFill>
                              <a:schemeClr val="bg1"/>
                            </a:solidFill>
                            <a:latin typeface="Cambria Math"/>
                          </a:rPr>
                        </m:ctrlPr>
                      </m:sSubPr>
                      <m:e>
                        <m:r>
                          <a:rPr lang="en-US" sz="2000" b="0" i="1" smtClean="0">
                            <a:solidFill>
                              <a:schemeClr val="bg1"/>
                            </a:solidFill>
                            <a:latin typeface="Cambria Math"/>
                          </a:rPr>
                          <m:t>𝐹</m:t>
                        </m:r>
                      </m:e>
                      <m:sub>
                        <m:r>
                          <a:rPr lang="en-US" sz="2000" b="0" i="1" smtClean="0">
                            <a:solidFill>
                              <a:schemeClr val="bg1"/>
                            </a:solidFill>
                            <a:latin typeface="Cambria Math"/>
                          </a:rPr>
                          <m:t>𝑦𝑏</m:t>
                        </m:r>
                      </m:sub>
                    </m:sSub>
                  </m:oMath>
                </a14:m>
                <a:r>
                  <a:rPr lang="en-US" sz="2000" dirty="0" smtClean="0">
                    <a:solidFill>
                      <a:schemeClr val="bg1"/>
                    </a:solidFill>
                  </a:rPr>
                  <a:t> </a:t>
                </a:r>
              </a:p>
              <a:p>
                <a14:m>
                  <m:oMath xmlns:m="http://schemas.openxmlformats.org/officeDocument/2006/math">
                    <m:sSub>
                      <m:sSubPr>
                        <m:ctrlPr>
                          <a:rPr lang="en-US" sz="2000" i="1">
                            <a:solidFill>
                              <a:schemeClr val="bg1"/>
                            </a:solidFill>
                            <a:latin typeface="Cambria Math"/>
                          </a:rPr>
                        </m:ctrlPr>
                      </m:sSubPr>
                      <m:e>
                        <m:r>
                          <a:rPr lang="en-US" sz="2000" i="1">
                            <a:solidFill>
                              <a:schemeClr val="bg1"/>
                            </a:solidFill>
                            <a:latin typeface="Cambria Math"/>
                          </a:rPr>
                          <m:t>𝐹</m:t>
                        </m:r>
                      </m:e>
                      <m:sub>
                        <m:r>
                          <a:rPr lang="en-US" sz="2000" i="1">
                            <a:solidFill>
                              <a:schemeClr val="bg1"/>
                            </a:solidFill>
                            <a:latin typeface="Cambria Math"/>
                          </a:rPr>
                          <m:t>𝑦𝑏</m:t>
                        </m:r>
                      </m:sub>
                    </m:sSub>
                  </m:oMath>
                </a14:m>
                <a:r>
                  <a:rPr lang="en-US" sz="2000" dirty="0">
                    <a:solidFill>
                      <a:schemeClr val="bg1"/>
                    </a:solidFill>
                  </a:rPr>
                  <a:t> </a:t>
                </a:r>
                <a:r>
                  <a:rPr lang="en-US" sz="2000" dirty="0" smtClean="0">
                    <a:solidFill>
                      <a:schemeClr val="bg1"/>
                    </a:solidFill>
                  </a:rPr>
                  <a:t>generates a moment causing the hovercraft to turn;</a:t>
                </a:r>
              </a:p>
              <a:p>
                <a:r>
                  <a:rPr lang="en-US" sz="2000" dirty="0" smtClean="0">
                    <a:solidFill>
                      <a:schemeClr val="bg1"/>
                    </a:solidFill>
                  </a:rPr>
                  <a:t>Amount of thrust is expressed as a percentage relative to the maximum</a:t>
                </a:r>
              </a:p>
              <a:p>
                <a:pPr marL="0" indent="0">
                  <a:buNone/>
                </a:pPr>
                <a:endParaRPr lang="en-US" sz="2000" dirty="0">
                  <a:solidFill>
                    <a:schemeClr val="bg1"/>
                  </a:solidFill>
                </a:endParaRPr>
              </a:p>
              <a:p>
                <a:endParaRPr lang="en-US" sz="2000" dirty="0" smtClean="0">
                  <a:solidFill>
                    <a:schemeClr val="bg1"/>
                  </a:solidFill>
                </a:endParaRPr>
              </a:p>
              <a:p>
                <a:endParaRPr lang="en-US" sz="2000" dirty="0">
                  <a:solidFill>
                    <a:schemeClr val="bg1"/>
                  </a:solidFill>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535675" y="1295400"/>
                <a:ext cx="8305800" cy="2590800"/>
              </a:xfrm>
              <a:blipFill rotWithShape="1">
                <a:blip r:embed="rId2"/>
                <a:stretch>
                  <a:fillRect l="-66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217226" y="3505200"/>
                <a:ext cx="3516573" cy="2990306"/>
              </a:xfrm>
              <a:prstGeom prst="rect">
                <a:avLst/>
              </a:prstGeom>
              <a:noFill/>
            </p:spPr>
            <p:txBody>
              <a:bodyPr wrap="square" rtlCol="0">
                <a:spAutoFit/>
              </a:bodyPr>
              <a:lstStyle/>
              <a:p>
                <a:r>
                  <a:rPr lang="en-US" dirty="0" smtClean="0">
                    <a:solidFill>
                      <a:schemeClr val="bg1"/>
                    </a:solidFill>
                  </a:rPr>
                  <a:t>From Newton’s 2</a:t>
                </a:r>
                <a:r>
                  <a:rPr lang="en-US" baseline="30000" dirty="0" smtClean="0">
                    <a:solidFill>
                      <a:schemeClr val="bg1"/>
                    </a:solidFill>
                  </a:rPr>
                  <a:t>nd</a:t>
                </a:r>
                <a:r>
                  <a:rPr lang="en-US" dirty="0" smtClean="0">
                    <a:solidFill>
                      <a:schemeClr val="bg1"/>
                    </a:solidFill>
                  </a:rPr>
                  <a:t> Law</a:t>
                </a:r>
              </a:p>
              <a:p>
                <a:r>
                  <a:rPr lang="en-US" dirty="0" smtClean="0">
                    <a:solidFill>
                      <a:schemeClr val="bg1"/>
                    </a:solidFill>
                  </a:rPr>
                  <a:t>(assuming sway and kinetic friction are negligible)</a:t>
                </a:r>
              </a:p>
              <a:p>
                <a:endParaRPr lang="en-US" dirty="0" smtClean="0">
                  <a:solidFill>
                    <a:schemeClr val="bg1"/>
                  </a:solidFill>
                </a:endParaRPr>
              </a:p>
              <a:p>
                <a:pPr/>
                <a14:m>
                  <m:oMathPara xmlns:m="http://schemas.openxmlformats.org/officeDocument/2006/math">
                    <m:oMathParaPr>
                      <m:jc m:val="centerGroup"/>
                    </m:oMathParaPr>
                    <m:oMath xmlns:m="http://schemas.openxmlformats.org/officeDocument/2006/math">
                      <m:acc>
                        <m:accPr>
                          <m:chr m:val="̇"/>
                          <m:ctrlPr>
                            <a:rPr lang="en-US" i="1">
                              <a:solidFill>
                                <a:schemeClr val="bg1"/>
                              </a:solidFill>
                              <a:latin typeface="Cambria Math"/>
                            </a:rPr>
                          </m:ctrlPr>
                        </m:accPr>
                        <m:e>
                          <m:r>
                            <a:rPr lang="en-US" i="1">
                              <a:solidFill>
                                <a:schemeClr val="bg1"/>
                              </a:solidFill>
                              <a:latin typeface="Cambria Math"/>
                            </a:rPr>
                            <m:t>𝑢</m:t>
                          </m:r>
                        </m:e>
                      </m:acc>
                      <m:r>
                        <a:rPr lang="en-US" i="1">
                          <a:solidFill>
                            <a:schemeClr val="bg1"/>
                          </a:solidFill>
                          <a:latin typeface="Cambria Math"/>
                        </a:rPr>
                        <m:t>=</m:t>
                      </m:r>
                      <m:f>
                        <m:fPr>
                          <m:ctrlPr>
                            <a:rPr lang="en-US" i="1">
                              <a:solidFill>
                                <a:schemeClr val="bg1"/>
                              </a:solidFill>
                              <a:latin typeface="Cambria Math"/>
                            </a:rPr>
                          </m:ctrlPr>
                        </m:fPr>
                        <m:num>
                          <m:r>
                            <a:rPr lang="en-US" i="1">
                              <a:solidFill>
                                <a:schemeClr val="bg1"/>
                              </a:solidFill>
                              <a:latin typeface="Cambria Math"/>
                            </a:rPr>
                            <m:t>𝑏</m:t>
                          </m:r>
                        </m:num>
                        <m:den>
                          <m:r>
                            <a:rPr lang="en-US" i="1">
                              <a:solidFill>
                                <a:schemeClr val="bg1"/>
                              </a:solidFill>
                              <a:latin typeface="Cambria Math"/>
                            </a:rPr>
                            <m:t>𝑚</m:t>
                          </m:r>
                        </m:den>
                      </m:f>
                      <m:sSub>
                        <m:sSubPr>
                          <m:ctrlPr>
                            <a:rPr lang="en-US" i="1">
                              <a:solidFill>
                                <a:schemeClr val="bg1"/>
                              </a:solidFill>
                              <a:latin typeface="Cambria Math"/>
                            </a:rPr>
                          </m:ctrlPr>
                        </m:sSubPr>
                        <m:e>
                          <m:r>
                            <a:rPr lang="en-US" i="1">
                              <a:solidFill>
                                <a:schemeClr val="bg1"/>
                              </a:solidFill>
                              <a:latin typeface="Cambria Math"/>
                            </a:rPr>
                            <m:t>𝐹</m:t>
                          </m:r>
                        </m:e>
                        <m:sub>
                          <m:r>
                            <a:rPr lang="en-US" i="1">
                              <a:solidFill>
                                <a:schemeClr val="bg1"/>
                              </a:solidFill>
                              <a:latin typeface="Cambria Math"/>
                            </a:rPr>
                            <m:t>𝑡h𝑟𝑢𝑠𝑡</m:t>
                          </m:r>
                          <m:r>
                            <a:rPr lang="en-US" i="1">
                              <a:solidFill>
                                <a:schemeClr val="bg1"/>
                              </a:solidFill>
                              <a:latin typeface="Cambria Math"/>
                            </a:rPr>
                            <m:t>,</m:t>
                          </m:r>
                          <m:r>
                            <a:rPr lang="en-US" i="1">
                              <a:solidFill>
                                <a:schemeClr val="bg1"/>
                              </a:solidFill>
                              <a:latin typeface="Cambria Math"/>
                            </a:rPr>
                            <m:t>𝑠𝑢𝑟𝑔𝑒</m:t>
                          </m:r>
                        </m:sub>
                      </m:sSub>
                      <m:r>
                        <a:rPr lang="en-US" i="1">
                          <a:solidFill>
                            <a:schemeClr val="bg1"/>
                          </a:solidFill>
                          <a:latin typeface="Cambria Math"/>
                        </a:rPr>
                        <m:t>=&gt;</m:t>
                      </m:r>
                      <m:acc>
                        <m:accPr>
                          <m:chr m:val="̇"/>
                          <m:ctrlPr>
                            <a:rPr lang="en-US" i="1" smtClean="0">
                              <a:solidFill>
                                <a:schemeClr val="bg1"/>
                              </a:solidFill>
                              <a:latin typeface="Cambria Math"/>
                            </a:rPr>
                          </m:ctrlPr>
                        </m:accPr>
                        <m:e>
                          <m:r>
                            <a:rPr lang="en-US" i="1">
                              <a:solidFill>
                                <a:schemeClr val="bg1"/>
                              </a:solidFill>
                              <a:latin typeface="Cambria Math"/>
                            </a:rPr>
                            <m:t>𝑢</m:t>
                          </m:r>
                        </m:e>
                      </m:acc>
                      <m:r>
                        <a:rPr lang="en-US" i="1">
                          <a:solidFill>
                            <a:schemeClr val="bg1"/>
                          </a:solidFill>
                          <a:latin typeface="Cambria Math"/>
                          <a:ea typeface="Cambria Math"/>
                        </a:rPr>
                        <m:t>∝</m:t>
                      </m:r>
                      <m:r>
                        <a:rPr lang="en-US" i="1">
                          <a:solidFill>
                            <a:schemeClr val="bg1"/>
                          </a:solidFill>
                          <a:latin typeface="Cambria Math"/>
                        </a:rPr>
                        <m:t>𝑇</m:t>
                      </m:r>
                      <m:r>
                        <a:rPr lang="en-US" i="1">
                          <a:solidFill>
                            <a:schemeClr val="bg1"/>
                          </a:solidFill>
                          <a:latin typeface="Cambria Math"/>
                        </a:rPr>
                        <m:t>%</m:t>
                      </m:r>
                    </m:oMath>
                  </m:oMathPara>
                </a14:m>
                <a:endParaRPr lang="en-US" dirty="0" smtClean="0">
                  <a:solidFill>
                    <a:schemeClr val="bg1"/>
                  </a:solidFill>
                </a:endParaRPr>
              </a:p>
              <a:p>
                <a:r>
                  <a:rPr lang="en-US" dirty="0" smtClean="0">
                    <a:solidFill>
                      <a:schemeClr val="bg1"/>
                    </a:solidFill>
                  </a:rPr>
                  <a:t> </a:t>
                </a:r>
                <a:endParaRPr lang="en-US" dirty="0">
                  <a:solidFill>
                    <a:schemeClr val="bg1"/>
                  </a:solidFill>
                </a:endParaRPr>
              </a:p>
              <a:p>
                <a:r>
                  <a:rPr lang="en-US" dirty="0">
                    <a:solidFill>
                      <a:schemeClr val="bg1"/>
                    </a:solidFill>
                  </a:rPr>
                  <a:t> </a:t>
                </a:r>
                <a14:m>
                  <m:oMath xmlns:m="http://schemas.openxmlformats.org/officeDocument/2006/math">
                    <m:r>
                      <a:rPr lang="en-US" b="0" i="0" smtClean="0">
                        <a:solidFill>
                          <a:schemeClr val="bg1"/>
                        </a:solidFill>
                        <a:latin typeface="Cambria Math"/>
                      </a:rPr>
                      <m:t>    </m:t>
                    </m:r>
                    <m:acc>
                      <m:accPr>
                        <m:chr m:val="̇"/>
                        <m:ctrlPr>
                          <a:rPr lang="en-US" i="1">
                            <a:solidFill>
                              <a:schemeClr val="bg1"/>
                            </a:solidFill>
                            <a:latin typeface="Cambria Math"/>
                          </a:rPr>
                        </m:ctrlPr>
                      </m:accPr>
                      <m:e>
                        <m:r>
                          <a:rPr lang="en-US" i="1">
                            <a:solidFill>
                              <a:schemeClr val="bg1"/>
                            </a:solidFill>
                            <a:latin typeface="Cambria Math"/>
                          </a:rPr>
                          <m:t>𝑟</m:t>
                        </m:r>
                      </m:e>
                    </m:acc>
                    <m:r>
                      <a:rPr lang="en-US" i="1">
                        <a:solidFill>
                          <a:schemeClr val="bg1"/>
                        </a:solidFill>
                        <a:latin typeface="Cambria Math"/>
                      </a:rPr>
                      <m:t>=</m:t>
                    </m:r>
                    <m:f>
                      <m:fPr>
                        <m:ctrlPr>
                          <a:rPr lang="en-US" i="1">
                            <a:solidFill>
                              <a:schemeClr val="bg1"/>
                            </a:solidFill>
                            <a:latin typeface="Cambria Math"/>
                          </a:rPr>
                        </m:ctrlPr>
                      </m:fPr>
                      <m:num>
                        <m:r>
                          <a:rPr lang="en-US" i="1">
                            <a:solidFill>
                              <a:schemeClr val="bg1"/>
                            </a:solidFill>
                            <a:latin typeface="Cambria Math"/>
                          </a:rPr>
                          <m:t>1</m:t>
                        </m:r>
                      </m:num>
                      <m:den>
                        <m:sSub>
                          <m:sSubPr>
                            <m:ctrlPr>
                              <a:rPr lang="en-US" i="1">
                                <a:solidFill>
                                  <a:schemeClr val="bg1"/>
                                </a:solidFill>
                                <a:latin typeface="Cambria Math"/>
                              </a:rPr>
                            </m:ctrlPr>
                          </m:sSubPr>
                          <m:e>
                            <m:r>
                              <a:rPr lang="en-US" i="1">
                                <a:solidFill>
                                  <a:schemeClr val="bg1"/>
                                </a:solidFill>
                                <a:latin typeface="Cambria Math"/>
                              </a:rPr>
                              <m:t>𝐼</m:t>
                            </m:r>
                          </m:e>
                          <m:sub>
                            <m:r>
                              <a:rPr lang="en-US" i="1">
                                <a:solidFill>
                                  <a:schemeClr val="bg1"/>
                                </a:solidFill>
                                <a:latin typeface="Cambria Math"/>
                              </a:rPr>
                              <m:t>𝑧</m:t>
                            </m:r>
                          </m:sub>
                        </m:sSub>
                      </m:den>
                    </m:f>
                    <m:r>
                      <a:rPr lang="en-US" b="0" i="1" smtClean="0">
                        <a:solidFill>
                          <a:schemeClr val="bg1"/>
                        </a:solidFill>
                        <a:latin typeface="Cambria Math"/>
                      </a:rPr>
                      <m:t>𝑑𝑇</m:t>
                    </m:r>
                    <m:r>
                      <a:rPr lang="en-US" b="0" i="1" smtClean="0">
                        <a:solidFill>
                          <a:schemeClr val="bg1"/>
                        </a:solidFill>
                        <a:latin typeface="Cambria Math"/>
                      </a:rPr>
                      <m:t>%</m:t>
                    </m:r>
                    <m:r>
                      <a:rPr lang="en-US" b="0" i="1" smtClean="0">
                        <a:solidFill>
                          <a:schemeClr val="bg1"/>
                        </a:solidFill>
                        <a:latin typeface="Cambria Math"/>
                        <a:ea typeface="Cambria Math"/>
                      </a:rPr>
                      <m:t>𝛿</m:t>
                    </m:r>
                  </m:oMath>
                </a14:m>
                <a:r>
                  <a:rPr lang="en-US" dirty="0">
                    <a:solidFill>
                      <a:schemeClr val="bg1"/>
                    </a:solidFill>
                  </a:rPr>
                  <a:t> =&gt; </a:t>
                </a:r>
                <a14:m>
                  <m:oMath xmlns:m="http://schemas.openxmlformats.org/officeDocument/2006/math">
                    <m:acc>
                      <m:accPr>
                        <m:chr m:val="̇"/>
                        <m:ctrlPr>
                          <a:rPr lang="en-US" i="1">
                            <a:solidFill>
                              <a:schemeClr val="bg1"/>
                            </a:solidFill>
                            <a:latin typeface="Cambria Math"/>
                          </a:rPr>
                        </m:ctrlPr>
                      </m:accPr>
                      <m:e>
                        <m:r>
                          <a:rPr lang="en-US" i="1">
                            <a:solidFill>
                              <a:schemeClr val="bg1"/>
                            </a:solidFill>
                            <a:latin typeface="Cambria Math"/>
                          </a:rPr>
                          <m:t>𝑟</m:t>
                        </m:r>
                      </m:e>
                    </m:acc>
                    <m:r>
                      <a:rPr lang="en-US" i="1" smtClean="0">
                        <a:solidFill>
                          <a:schemeClr val="bg1"/>
                        </a:solidFill>
                        <a:latin typeface="Cambria Math"/>
                        <a:ea typeface="Cambria Math"/>
                      </a:rPr>
                      <m:t>∝</m:t>
                    </m:r>
                    <m:r>
                      <a:rPr lang="en-US" i="1">
                        <a:solidFill>
                          <a:schemeClr val="bg1"/>
                        </a:solidFill>
                        <a:latin typeface="Cambria Math"/>
                      </a:rPr>
                      <m:t>∆%</m:t>
                    </m:r>
                  </m:oMath>
                </a14:m>
                <a:r>
                  <a:rPr lang="en-US" dirty="0">
                    <a:solidFill>
                      <a:schemeClr val="bg1"/>
                    </a:solidFill>
                  </a:rPr>
                  <a:t> </a:t>
                </a:r>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mc:Choice>
        <mc:Fallback>
          <p:sp>
            <p:nvSpPr>
              <p:cNvPr id="5" name="TextBox 4"/>
              <p:cNvSpPr txBox="1">
                <a:spLocks noRot="1" noChangeAspect="1" noMove="1" noResize="1" noEditPoints="1" noAdjustHandles="1" noChangeArrowheads="1" noChangeShapeType="1" noTextEdit="1"/>
              </p:cNvSpPr>
              <p:nvPr/>
            </p:nvSpPr>
            <p:spPr>
              <a:xfrm>
                <a:off x="217226" y="3505200"/>
                <a:ext cx="3516573" cy="2990306"/>
              </a:xfrm>
              <a:prstGeom prst="rect">
                <a:avLst/>
              </a:prstGeom>
              <a:blipFill rotWithShape="1">
                <a:blip r:embed="rId3"/>
                <a:stretch>
                  <a:fillRect l="-1563" t="-1018" r="-347"/>
                </a:stretch>
              </a:blipFill>
            </p:spPr>
            <p:txBody>
              <a:bodyPr/>
              <a:lstStyle/>
              <a:p>
                <a:r>
                  <a:rPr lang="en-US">
                    <a:noFill/>
                  </a:rPr>
                  <a:t> </a:t>
                </a:r>
              </a:p>
            </p:txBody>
          </p:sp>
        </mc:Fallback>
      </mc:AlternateContent>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1153" t="23360" r="21978" b="18882"/>
          <a:stretch/>
        </p:blipFill>
        <p:spPr bwMode="auto">
          <a:xfrm>
            <a:off x="3721289" y="3707183"/>
            <a:ext cx="5183009" cy="2773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4267200" y="0"/>
            <a:ext cx="6477000" cy="6414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smtClean="0">
                <a:solidFill>
                  <a:schemeClr val="bg1"/>
                </a:solidFill>
              </a:rPr>
              <a:t>Control Algorithm</a:t>
            </a:r>
            <a:endParaRPr lang="en-US" sz="3200" b="1" dirty="0">
              <a:solidFill>
                <a:schemeClr val="bg1"/>
              </a:solidFill>
            </a:endParaRPr>
          </a:p>
        </p:txBody>
      </p:sp>
    </p:spTree>
    <p:extLst>
      <p:ext uri="{BB962C8B-B14F-4D97-AF65-F5344CB8AC3E}">
        <p14:creationId xmlns:p14="http://schemas.microsoft.com/office/powerpoint/2010/main" val="284419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45" y="152400"/>
            <a:ext cx="8807356" cy="762000"/>
          </a:xfrm>
        </p:spPr>
        <p:txBody>
          <a:bodyPr>
            <a:noAutofit/>
          </a:bodyPr>
          <a:lstStyle/>
          <a:p>
            <a:pPr algn="l"/>
            <a:r>
              <a:rPr lang="en-US" sz="3200" dirty="0" smtClean="0">
                <a:solidFill>
                  <a:schemeClr val="bg1"/>
                </a:solidFill>
              </a:rPr>
              <a:t>Set Point detection-turning</a:t>
            </a:r>
            <a:endParaRPr lang="en-US" sz="3200" dirty="0">
              <a:solidFill>
                <a:schemeClr val="bg1"/>
              </a:solidFill>
            </a:endParaRPr>
          </a:p>
        </p:txBody>
      </p:sp>
      <mc:AlternateContent xmlns:mc="http://schemas.openxmlformats.org/markup-compatibility/2006">
        <mc:Choice xmlns:a14="http://schemas.microsoft.com/office/drawing/2010/main" Requires="a14">
          <p:sp>
            <p:nvSpPr>
              <p:cNvPr id="4" name="Content Placeholder 3"/>
              <p:cNvSpPr>
                <a:spLocks noGrp="1"/>
              </p:cNvSpPr>
              <p:nvPr>
                <p:ph sz="half" idx="1"/>
              </p:nvPr>
            </p:nvSpPr>
            <p:spPr>
              <a:xfrm>
                <a:off x="0" y="3265418"/>
                <a:ext cx="3810000" cy="3559600"/>
              </a:xfrm>
            </p:spPr>
            <p:txBody>
              <a:bodyPr>
                <a:normAutofit fontScale="77500" lnSpcReduction="20000"/>
              </a:bodyPr>
              <a:lstStyle/>
              <a:p>
                <a:endParaRPr lang="en-US" dirty="0" smtClean="0">
                  <a:solidFill>
                    <a:schemeClr val="bg1"/>
                  </a:solidFill>
                </a:endParaRPr>
              </a:p>
              <a:p>
                <a:r>
                  <a:rPr lang="en-US" dirty="0" smtClean="0">
                    <a:solidFill>
                      <a:schemeClr val="bg1"/>
                    </a:solidFill>
                  </a:rPr>
                  <a:t>Hovercraft relies on line of sight to identify </a:t>
                </a:r>
                <a:r>
                  <a:rPr lang="en-US" dirty="0" err="1" smtClean="0">
                    <a:solidFill>
                      <a:schemeClr val="bg1"/>
                    </a:solidFill>
                  </a:rPr>
                  <a:t>setpoint</a:t>
                </a:r>
                <a:endParaRPr lang="en-US" dirty="0" smtClean="0">
                  <a:solidFill>
                    <a:schemeClr val="bg1"/>
                  </a:solidFill>
                </a:endParaRPr>
              </a:p>
              <a:p>
                <a:pPr marL="45720" indent="0">
                  <a:buNone/>
                </a:pPr>
                <a:endParaRPr lang="en-US" dirty="0">
                  <a:solidFill>
                    <a:schemeClr val="bg1"/>
                  </a:solidFill>
                </a:endParaRPr>
              </a:p>
              <a:p>
                <a:r>
                  <a:rPr lang="en-US" dirty="0" smtClean="0">
                    <a:solidFill>
                      <a:schemeClr val="bg1"/>
                    </a:solidFill>
                  </a:rPr>
                  <a:t>The following condition has to be satisfied to identify </a:t>
                </a:r>
                <a:r>
                  <a:rPr lang="en-US" dirty="0" err="1" smtClean="0">
                    <a:solidFill>
                      <a:schemeClr val="bg1"/>
                    </a:solidFill>
                  </a:rPr>
                  <a:t>setpoint</a:t>
                </a:r>
                <a:endParaRPr lang="en-US" dirty="0" smtClean="0">
                  <a:solidFill>
                    <a:schemeClr val="bg1"/>
                  </a:solidFill>
                </a:endParaRPr>
              </a:p>
              <a:p>
                <a:pPr marL="45720" indent="0" algn="ctr">
                  <a:buNone/>
                </a:pPr>
                <a:r>
                  <a:rPr lang="en-US" dirty="0">
                    <a:solidFill>
                      <a:schemeClr val="bg1"/>
                    </a:solidFill>
                  </a:rPr>
                  <a:t> </a:t>
                </a:r>
                <a14:m>
                  <m:oMath xmlns:m="http://schemas.openxmlformats.org/officeDocument/2006/math">
                    <m:d>
                      <m:dPr>
                        <m:begChr m:val="|"/>
                        <m:endChr m:val="|"/>
                        <m:ctrlPr>
                          <a:rPr lang="en-US" i="1">
                            <a:solidFill>
                              <a:schemeClr val="bg1"/>
                            </a:solidFill>
                            <a:latin typeface="Cambria Math"/>
                          </a:rPr>
                        </m:ctrlPr>
                      </m:dPr>
                      <m:e>
                        <m:sSub>
                          <m:sSubPr>
                            <m:ctrlPr>
                              <a:rPr lang="en-US" i="1">
                                <a:solidFill>
                                  <a:schemeClr val="bg1"/>
                                </a:solidFill>
                                <a:latin typeface="Cambria Math"/>
                              </a:rPr>
                            </m:ctrlPr>
                          </m:sSubPr>
                          <m:e>
                            <m:r>
                              <a:rPr lang="en-US" i="1">
                                <a:solidFill>
                                  <a:schemeClr val="bg1"/>
                                </a:solidFill>
                                <a:latin typeface="Cambria Math"/>
                              </a:rPr>
                              <m:t>𝑒</m:t>
                            </m:r>
                          </m:e>
                          <m:sub>
                            <m:r>
                              <a:rPr lang="en-US" i="1">
                                <a:solidFill>
                                  <a:schemeClr val="bg1"/>
                                </a:solidFill>
                                <a:latin typeface="Cambria Math"/>
                              </a:rPr>
                              <m:t>𝜓</m:t>
                            </m:r>
                          </m:sub>
                        </m:sSub>
                      </m:e>
                    </m:d>
                    <m:r>
                      <a:rPr lang="en-US" i="1">
                        <a:solidFill>
                          <a:schemeClr val="bg1"/>
                        </a:solidFill>
                        <a:latin typeface="Cambria Math"/>
                      </a:rPr>
                      <m:t>≤ </m:t>
                    </m:r>
                    <m:f>
                      <m:fPr>
                        <m:ctrlPr>
                          <a:rPr lang="en-US" i="1">
                            <a:solidFill>
                              <a:schemeClr val="bg1"/>
                            </a:solidFill>
                            <a:latin typeface="Cambria Math"/>
                          </a:rPr>
                        </m:ctrlPr>
                      </m:fPr>
                      <m:num>
                        <m:r>
                          <a:rPr lang="en-US" i="1">
                            <a:solidFill>
                              <a:schemeClr val="bg1"/>
                            </a:solidFill>
                            <a:latin typeface="Cambria Math"/>
                          </a:rPr>
                          <m:t>𝜀</m:t>
                        </m:r>
                      </m:num>
                      <m:den>
                        <m:r>
                          <a:rPr lang="en-US" i="1">
                            <a:solidFill>
                              <a:schemeClr val="bg1"/>
                            </a:solidFill>
                            <a:latin typeface="Cambria Math"/>
                          </a:rPr>
                          <m:t>2</m:t>
                        </m:r>
                      </m:den>
                    </m:f>
                  </m:oMath>
                </a14:m>
                <a:r>
                  <a:rPr lang="en-US" dirty="0">
                    <a:solidFill>
                      <a:schemeClr val="bg1"/>
                    </a:solidFill>
                  </a:rPr>
                  <a:t> </a:t>
                </a:r>
                <a:endParaRPr lang="en-US" dirty="0" smtClean="0">
                  <a:solidFill>
                    <a:schemeClr val="bg1"/>
                  </a:solidFill>
                </a:endParaRPr>
              </a:p>
              <a:p>
                <a:pPr marL="45720" indent="0">
                  <a:buNone/>
                </a:pPr>
                <a:r>
                  <a:rPr lang="en-US" dirty="0" smtClean="0">
                    <a:solidFill>
                      <a:schemeClr val="bg1"/>
                    </a:solidFill>
                  </a:rPr>
                  <a:t>  where </a:t>
                </a:r>
                <a:r>
                  <a:rPr lang="el-GR" dirty="0" smtClean="0">
                    <a:solidFill>
                      <a:schemeClr val="bg1"/>
                    </a:solidFill>
                  </a:rPr>
                  <a:t>ε</a:t>
                </a:r>
                <a:r>
                  <a:rPr lang="en-US" dirty="0" smtClean="0">
                    <a:solidFill>
                      <a:schemeClr val="bg1"/>
                    </a:solidFill>
                  </a:rPr>
                  <a:t> is a waypoint angle    that bisects </a:t>
                </a:r>
                <a14:m>
                  <m:oMath xmlns:m="http://schemas.openxmlformats.org/officeDocument/2006/math">
                    <m:sSub>
                      <m:sSubPr>
                        <m:ctrlPr>
                          <a:rPr lang="en-US" i="1" smtClean="0">
                            <a:solidFill>
                              <a:schemeClr val="bg1"/>
                            </a:solidFill>
                            <a:latin typeface="Cambria Math"/>
                          </a:rPr>
                        </m:ctrlPr>
                      </m:sSubPr>
                      <m:e>
                        <m:r>
                          <a:rPr lang="en-US" b="0" i="1" smtClean="0">
                            <a:solidFill>
                              <a:schemeClr val="bg1"/>
                            </a:solidFill>
                            <a:latin typeface="Cambria Math"/>
                          </a:rPr>
                          <m:t>𝑗</m:t>
                        </m:r>
                      </m:e>
                      <m:sub>
                        <m:r>
                          <a:rPr lang="en-US" b="0" i="1" smtClean="0">
                            <a:solidFill>
                              <a:schemeClr val="bg1"/>
                            </a:solidFill>
                            <a:latin typeface="Cambria Math"/>
                          </a:rPr>
                          <m:t>𝐵</m:t>
                        </m:r>
                      </m:sub>
                    </m:sSub>
                  </m:oMath>
                </a14:m>
                <a:endParaRPr lang="en-US" dirty="0" smtClean="0">
                  <a:solidFill>
                    <a:schemeClr val="bg1"/>
                  </a:solidFill>
                </a:endParaRPr>
              </a:p>
              <a:p>
                <a:pPr marL="45720" indent="0">
                  <a:buNone/>
                </a:pPr>
                <a:r>
                  <a:rPr lang="en-US" dirty="0">
                    <a:solidFill>
                      <a:schemeClr val="bg1"/>
                    </a:solidFill>
                  </a:rPr>
                  <a:t> </a:t>
                </a:r>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p:txBody>
          </p:sp>
        </mc:Choice>
        <mc:Fallback>
          <p:sp>
            <p:nvSpPr>
              <p:cNvPr id="4" name="Content Placeholder 3"/>
              <p:cNvSpPr>
                <a:spLocks noGrp="1" noRot="1" noChangeAspect="1" noMove="1" noResize="1" noEditPoints="1" noAdjustHandles="1" noChangeArrowheads="1" noChangeShapeType="1" noTextEdit="1"/>
              </p:cNvSpPr>
              <p:nvPr>
                <p:ph sz="half" idx="1"/>
              </p:nvPr>
            </p:nvSpPr>
            <p:spPr>
              <a:xfrm>
                <a:off x="0" y="3265418"/>
                <a:ext cx="3810000" cy="3559600"/>
              </a:xfrm>
              <a:blipFill rotWithShape="1">
                <a:blip r:embed="rId2"/>
                <a:stretch>
                  <a:fillRect l="-1760" r="-320"/>
                </a:stretch>
              </a:blipFill>
            </p:spPr>
            <p:txBody>
              <a:bodyPr/>
              <a:lstStyle/>
              <a:p>
                <a:r>
                  <a:rPr lang="en-US">
                    <a:noFill/>
                  </a:rPr>
                  <a:t> </a:t>
                </a:r>
              </a:p>
            </p:txBody>
          </p:sp>
        </mc:Fallback>
      </mc:AlternateContent>
      <p:pic>
        <p:nvPicPr>
          <p:cNvPr id="6" name="Content Placeholder 5"/>
          <p:cNvPicPr>
            <a:picLocks noGrp="1"/>
          </p:cNvPicPr>
          <p:nvPr>
            <p:ph sz="half" idx="2"/>
          </p:nvPr>
        </p:nvPicPr>
        <p:blipFill>
          <a:blip r:embed="rId3" cstate="print"/>
          <a:stretch>
            <a:fillRect/>
          </a:stretch>
        </p:blipFill>
        <p:spPr bwMode="auto">
          <a:xfrm>
            <a:off x="4648200" y="2535706"/>
            <a:ext cx="4038600" cy="2654950"/>
          </a:xfrm>
          <a:prstGeom prst="rect">
            <a:avLst/>
          </a:prstGeom>
          <a:noFill/>
          <a:ln w="9525">
            <a:solidFill>
              <a:schemeClr val="bg1"/>
            </a:solidFill>
            <a:miter lim="800000"/>
            <a:headEnd/>
            <a:tailEnd/>
          </a:ln>
        </p:spPr>
      </p:pic>
      <mc:AlternateContent xmlns:mc="http://schemas.openxmlformats.org/markup-compatibility/2006">
        <mc:Choice xmlns:a14="http://schemas.microsoft.com/office/drawing/2010/main" Requires="a14">
          <p:sp>
            <p:nvSpPr>
              <p:cNvPr id="3" name="TextBox 2"/>
              <p:cNvSpPr txBox="1"/>
              <p:nvPr/>
            </p:nvSpPr>
            <p:spPr>
              <a:xfrm>
                <a:off x="272801" y="1295400"/>
                <a:ext cx="8610600" cy="3003002"/>
              </a:xfrm>
              <a:prstGeom prst="rect">
                <a:avLst/>
              </a:prstGeom>
              <a:noFill/>
            </p:spPr>
            <p:txBody>
              <a:bodyPr wrap="square" rtlCol="0">
                <a:spAutoFit/>
              </a:bodyPr>
              <a:lstStyle/>
              <a:p>
                <a14:m>
                  <m:oMath xmlns:m="http://schemas.openxmlformats.org/officeDocument/2006/math">
                    <m:sSub>
                      <m:sSubPr>
                        <m:ctrlPr>
                          <a:rPr lang="en-US" sz="2000" i="1" smtClean="0">
                            <a:solidFill>
                              <a:schemeClr val="bg1"/>
                            </a:solidFill>
                            <a:latin typeface="Cambria Math"/>
                          </a:rPr>
                        </m:ctrlPr>
                      </m:sSubPr>
                      <m:e>
                        <m:r>
                          <m:rPr>
                            <m:sty m:val="p"/>
                          </m:rPr>
                          <a:rPr lang="el-GR" sz="2000" i="1" smtClean="0">
                            <a:solidFill>
                              <a:schemeClr val="bg1"/>
                            </a:solidFill>
                            <a:latin typeface="Cambria Math"/>
                          </a:rPr>
                          <m:t>ψ</m:t>
                        </m:r>
                      </m:e>
                      <m:sub>
                        <m:r>
                          <a:rPr lang="en-US" sz="2000" b="0" i="1" smtClean="0">
                            <a:solidFill>
                              <a:schemeClr val="bg1"/>
                            </a:solidFill>
                            <a:latin typeface="Cambria Math"/>
                          </a:rPr>
                          <m:t>𝑟</m:t>
                        </m:r>
                      </m:sub>
                    </m:sSub>
                  </m:oMath>
                </a14:m>
                <a:r>
                  <a:rPr lang="en-US" sz="2000" dirty="0" smtClean="0">
                    <a:solidFill>
                      <a:schemeClr val="bg1"/>
                    </a:solidFill>
                  </a:rPr>
                  <a:t>: angle </a:t>
                </a:r>
                <a:r>
                  <a:rPr lang="en-US" sz="2000" dirty="0">
                    <a:solidFill>
                      <a:schemeClr val="bg1"/>
                    </a:solidFill>
                  </a:rPr>
                  <a:t>of </a:t>
                </a:r>
                <a:r>
                  <a:rPr lang="en-US" sz="2000" dirty="0" smtClean="0">
                    <a:solidFill>
                      <a:schemeClr val="bg1"/>
                    </a:solidFill>
                  </a:rPr>
                  <a:t>hovercraft in inertial frame w.r.t line of </a:t>
                </a:r>
                <a:r>
                  <a:rPr lang="en-US" sz="2000" dirty="0" err="1" smtClean="0">
                    <a:solidFill>
                      <a:schemeClr val="bg1"/>
                    </a:solidFill>
                  </a:rPr>
                  <a:t>setpoint</a:t>
                </a:r>
                <a:endParaRPr lang="en-US" sz="2000" dirty="0" smtClean="0">
                  <a:solidFill>
                    <a:schemeClr val="bg1"/>
                  </a:solidFill>
                </a:endParaRPr>
              </a:p>
              <a:p>
                <a:r>
                  <a:rPr lang="el-GR" sz="2000" dirty="0" smtClean="0">
                    <a:solidFill>
                      <a:schemeClr val="bg1"/>
                    </a:solidFill>
                  </a:rPr>
                  <a:t>ψ</a:t>
                </a:r>
                <a:r>
                  <a:rPr lang="en-US" sz="2000" dirty="0" smtClean="0">
                    <a:solidFill>
                      <a:schemeClr val="bg1"/>
                    </a:solidFill>
                  </a:rPr>
                  <a:t>: angle </a:t>
                </a:r>
                <a:r>
                  <a:rPr lang="en-US" sz="2000" dirty="0">
                    <a:solidFill>
                      <a:schemeClr val="bg1"/>
                    </a:solidFill>
                  </a:rPr>
                  <a:t>of </a:t>
                </a:r>
                <a:r>
                  <a:rPr lang="en-US" sz="2000" dirty="0" smtClean="0">
                    <a:solidFill>
                      <a:schemeClr val="bg1"/>
                    </a:solidFill>
                  </a:rPr>
                  <a:t>hovercraft in inertial frame w.r.t surge component </a:t>
                </a:r>
                <a:endParaRPr lang="en-US" sz="2000" dirty="0">
                  <a:solidFill>
                    <a:schemeClr val="bg1"/>
                  </a:solidFill>
                </a:endParaRPr>
              </a:p>
              <a:p>
                <a:endParaRPr lang="en-US" sz="2000" dirty="0" smtClean="0">
                  <a:solidFill>
                    <a:schemeClr val="bg1"/>
                  </a:solidFill>
                </a:endParaRPr>
              </a:p>
              <a:p>
                <a:r>
                  <a:rPr lang="en-US" sz="2000" dirty="0" smtClean="0">
                    <a:solidFill>
                      <a:schemeClr val="bg1"/>
                    </a:solidFill>
                  </a:rPr>
                  <a:t>(</a:t>
                </a:r>
                <a14:m>
                  <m:oMath xmlns:m="http://schemas.openxmlformats.org/officeDocument/2006/math">
                    <m:sSub>
                      <m:sSubPr>
                        <m:ctrlPr>
                          <a:rPr lang="en-US" sz="2000" i="1" smtClean="0">
                            <a:solidFill>
                              <a:schemeClr val="bg1"/>
                            </a:solidFill>
                            <a:latin typeface="Cambria Math"/>
                          </a:rPr>
                        </m:ctrlPr>
                      </m:sSubPr>
                      <m:e>
                        <m:r>
                          <a:rPr lang="en-US" sz="2000" b="0" i="1" smtClean="0">
                            <a:solidFill>
                              <a:schemeClr val="bg1"/>
                            </a:solidFill>
                            <a:latin typeface="Cambria Math"/>
                          </a:rPr>
                          <m:t>𝑥</m:t>
                        </m:r>
                      </m:e>
                      <m:sub>
                        <m:r>
                          <a:rPr lang="en-US" sz="2000" b="0" i="1" smtClean="0">
                            <a:solidFill>
                              <a:schemeClr val="bg1"/>
                            </a:solidFill>
                            <a:latin typeface="Cambria Math"/>
                          </a:rPr>
                          <m:t>𝑟</m:t>
                        </m:r>
                      </m:sub>
                    </m:sSub>
                    <m:r>
                      <a:rPr lang="en-US" sz="2000" b="0" i="1" smtClean="0">
                        <a:solidFill>
                          <a:schemeClr val="bg1"/>
                        </a:solidFill>
                        <a:latin typeface="Cambria Math"/>
                      </a:rPr>
                      <m:t>,</m:t>
                    </m:r>
                    <m:sSub>
                      <m:sSubPr>
                        <m:ctrlPr>
                          <a:rPr lang="en-US" sz="2000" b="0" i="1" smtClean="0">
                            <a:solidFill>
                              <a:schemeClr val="bg1"/>
                            </a:solidFill>
                            <a:latin typeface="Cambria Math"/>
                          </a:rPr>
                        </m:ctrlPr>
                      </m:sSubPr>
                      <m:e>
                        <m:r>
                          <a:rPr lang="en-US" sz="2000" b="0" i="1" smtClean="0">
                            <a:solidFill>
                              <a:schemeClr val="bg1"/>
                            </a:solidFill>
                            <a:latin typeface="Cambria Math"/>
                          </a:rPr>
                          <m:t>𝑦</m:t>
                        </m:r>
                      </m:e>
                      <m:sub>
                        <m:r>
                          <a:rPr lang="en-US" sz="2000" b="0" i="1" smtClean="0">
                            <a:solidFill>
                              <a:schemeClr val="bg1"/>
                            </a:solidFill>
                            <a:latin typeface="Cambria Math"/>
                          </a:rPr>
                          <m:t>𝑟</m:t>
                        </m:r>
                      </m:sub>
                    </m:sSub>
                    <m:r>
                      <a:rPr lang="en-US" sz="2000" b="0" i="1" smtClean="0">
                        <a:solidFill>
                          <a:schemeClr val="bg1"/>
                        </a:solidFill>
                        <a:latin typeface="Cambria Math"/>
                      </a:rPr>
                      <m:t>)</m:t>
                    </m:r>
                  </m:oMath>
                </a14:m>
                <a:r>
                  <a:rPr lang="en-US" sz="2000" dirty="0" smtClean="0">
                    <a:solidFill>
                      <a:schemeClr val="bg1"/>
                    </a:solidFill>
                  </a:rPr>
                  <a:t>: </a:t>
                </a:r>
                <a:r>
                  <a:rPr lang="en-US" sz="2000" dirty="0" err="1" smtClean="0">
                    <a:solidFill>
                      <a:schemeClr val="bg1"/>
                    </a:solidFill>
                  </a:rPr>
                  <a:t>setpoint</a:t>
                </a:r>
                <a:r>
                  <a:rPr lang="en-US" sz="2000" dirty="0" smtClean="0">
                    <a:solidFill>
                      <a:schemeClr val="bg1"/>
                    </a:solidFill>
                  </a:rPr>
                  <a:t> coordinates</a:t>
                </a:r>
              </a:p>
              <a:p>
                <a:endParaRPr lang="en-US" sz="2000" dirty="0">
                  <a:solidFill>
                    <a:schemeClr val="bg1"/>
                  </a:solidFill>
                </a:endParaRPr>
              </a:p>
              <a:p>
                <a14:m>
                  <m:oMath xmlns:m="http://schemas.openxmlformats.org/officeDocument/2006/math">
                    <m:sSub>
                      <m:sSubPr>
                        <m:ctrlPr>
                          <a:rPr lang="en-US" sz="2000" i="1">
                            <a:solidFill>
                              <a:schemeClr val="bg1"/>
                            </a:solidFill>
                            <a:latin typeface="Cambria Math"/>
                          </a:rPr>
                        </m:ctrlPr>
                      </m:sSubPr>
                      <m:e>
                        <m:r>
                          <a:rPr lang="en-US" sz="2000" i="1">
                            <a:solidFill>
                              <a:schemeClr val="bg1"/>
                            </a:solidFill>
                            <a:latin typeface="Cambria Math"/>
                          </a:rPr>
                          <m:t>𝑒</m:t>
                        </m:r>
                      </m:e>
                      <m:sub>
                        <m:r>
                          <a:rPr lang="en-US" sz="2000" i="1">
                            <a:solidFill>
                              <a:schemeClr val="bg1"/>
                            </a:solidFill>
                            <a:latin typeface="Cambria Math"/>
                          </a:rPr>
                          <m:t>𝜓</m:t>
                        </m:r>
                      </m:sub>
                    </m:sSub>
                    <m:r>
                      <a:rPr lang="en-US" sz="2000" i="1">
                        <a:solidFill>
                          <a:schemeClr val="bg1"/>
                        </a:solidFill>
                        <a:latin typeface="Cambria Math"/>
                      </a:rPr>
                      <m:t>=</m:t>
                    </m:r>
                    <m:r>
                      <a:rPr lang="en-US" sz="2000" i="1">
                        <a:solidFill>
                          <a:schemeClr val="bg1"/>
                        </a:solidFill>
                        <a:latin typeface="Cambria Math"/>
                      </a:rPr>
                      <m:t>𝜓</m:t>
                    </m:r>
                    <m:r>
                      <a:rPr lang="en-US" sz="2000" i="1">
                        <a:solidFill>
                          <a:schemeClr val="bg1"/>
                        </a:solidFill>
                        <a:latin typeface="Cambria Math"/>
                      </a:rPr>
                      <m:t>−</m:t>
                    </m:r>
                    <m:sSub>
                      <m:sSubPr>
                        <m:ctrlPr>
                          <a:rPr lang="en-US" sz="2000" i="1">
                            <a:solidFill>
                              <a:schemeClr val="bg1"/>
                            </a:solidFill>
                            <a:latin typeface="Cambria Math"/>
                          </a:rPr>
                        </m:ctrlPr>
                      </m:sSubPr>
                      <m:e>
                        <m:r>
                          <a:rPr lang="en-US" sz="2000" i="1">
                            <a:solidFill>
                              <a:schemeClr val="bg1"/>
                            </a:solidFill>
                            <a:latin typeface="Cambria Math"/>
                          </a:rPr>
                          <m:t>𝜓</m:t>
                        </m:r>
                      </m:e>
                      <m:sub>
                        <m:r>
                          <a:rPr lang="en-US" sz="2000" i="1">
                            <a:solidFill>
                              <a:schemeClr val="bg1"/>
                            </a:solidFill>
                            <a:latin typeface="Cambria Math"/>
                          </a:rPr>
                          <m:t>𝑟</m:t>
                        </m:r>
                      </m:sub>
                    </m:sSub>
                  </m:oMath>
                </a14:m>
                <a:r>
                  <a:rPr lang="en-US" sz="2000" dirty="0" smtClean="0">
                    <a:solidFill>
                      <a:schemeClr val="bg1"/>
                    </a:solidFill>
                  </a:rPr>
                  <a:t> </a:t>
                </a:r>
                <a:r>
                  <a:rPr lang="en-US" sz="2000" dirty="0">
                    <a:solidFill>
                      <a:schemeClr val="bg1"/>
                    </a:solidFill>
                  </a:rPr>
                  <a:t> </a:t>
                </a:r>
                <a:r>
                  <a:rPr lang="en-US" sz="2000" dirty="0" smtClean="0">
                    <a:solidFill>
                      <a:schemeClr val="bg1"/>
                    </a:solidFill>
                  </a:rPr>
                  <a:t>;  </a:t>
                </a:r>
                <a:r>
                  <a:rPr lang="en-US" sz="2000" dirty="0" err="1" smtClean="0">
                    <a:solidFill>
                      <a:schemeClr val="bg1"/>
                    </a:solidFill>
                  </a:rPr>
                  <a:t>ψ</a:t>
                </a:r>
                <a:r>
                  <a:rPr lang="en-US" sz="2000" baseline="-25000" dirty="0" err="1" smtClean="0">
                    <a:solidFill>
                      <a:schemeClr val="bg1"/>
                    </a:solidFill>
                  </a:rPr>
                  <a:t>r</a:t>
                </a:r>
                <a:r>
                  <a:rPr lang="en-US" sz="2000" dirty="0">
                    <a:solidFill>
                      <a:schemeClr val="bg1"/>
                    </a:solidFill>
                  </a:rPr>
                  <a:t>= </a:t>
                </a:r>
                <a14:m>
                  <m:oMath xmlns:m="http://schemas.openxmlformats.org/officeDocument/2006/math">
                    <m:func>
                      <m:funcPr>
                        <m:ctrlPr>
                          <a:rPr lang="en-US" sz="2000" i="1">
                            <a:solidFill>
                              <a:schemeClr val="bg1"/>
                            </a:solidFill>
                            <a:latin typeface="Cambria Math"/>
                          </a:rPr>
                        </m:ctrlPr>
                      </m:funcPr>
                      <m:fName>
                        <m:sSup>
                          <m:sSupPr>
                            <m:ctrlPr>
                              <a:rPr lang="en-US" sz="2000" i="1">
                                <a:solidFill>
                                  <a:schemeClr val="bg1"/>
                                </a:solidFill>
                                <a:latin typeface="Cambria Math"/>
                              </a:rPr>
                            </m:ctrlPr>
                          </m:sSupPr>
                          <m:e>
                            <m:r>
                              <m:rPr>
                                <m:sty m:val="p"/>
                              </m:rPr>
                              <a:rPr lang="en-US" sz="2000">
                                <a:solidFill>
                                  <a:schemeClr val="bg1"/>
                                </a:solidFill>
                                <a:latin typeface="Cambria Math"/>
                              </a:rPr>
                              <m:t>tan</m:t>
                            </m:r>
                          </m:e>
                          <m:sup>
                            <m:r>
                              <a:rPr lang="en-US" sz="2000" i="1">
                                <a:solidFill>
                                  <a:schemeClr val="bg1"/>
                                </a:solidFill>
                                <a:latin typeface="Cambria Math"/>
                              </a:rPr>
                              <m:t>−1</m:t>
                            </m:r>
                          </m:sup>
                        </m:sSup>
                      </m:fName>
                      <m:e>
                        <m:r>
                          <a:rPr lang="en-US" sz="2000" i="1">
                            <a:solidFill>
                              <a:schemeClr val="bg1"/>
                            </a:solidFill>
                            <a:latin typeface="Cambria Math"/>
                          </a:rPr>
                          <m:t>(</m:t>
                        </m:r>
                        <m:f>
                          <m:fPr>
                            <m:ctrlPr>
                              <a:rPr lang="en-US" sz="2000" i="1">
                                <a:solidFill>
                                  <a:schemeClr val="bg1"/>
                                </a:solidFill>
                                <a:latin typeface="Cambria Math"/>
                              </a:rPr>
                            </m:ctrlPr>
                          </m:fPr>
                          <m:num>
                            <m:sSub>
                              <m:sSubPr>
                                <m:ctrlPr>
                                  <a:rPr lang="en-US" sz="2000" i="1">
                                    <a:solidFill>
                                      <a:schemeClr val="bg1"/>
                                    </a:solidFill>
                                    <a:latin typeface="Cambria Math"/>
                                  </a:rPr>
                                </m:ctrlPr>
                              </m:sSubPr>
                              <m:e>
                                <m:r>
                                  <a:rPr lang="en-US" sz="2000" i="1">
                                    <a:solidFill>
                                      <a:schemeClr val="bg1"/>
                                    </a:solidFill>
                                    <a:latin typeface="Cambria Math"/>
                                  </a:rPr>
                                  <m:t>𝑦</m:t>
                                </m:r>
                              </m:e>
                              <m:sub>
                                <m:r>
                                  <a:rPr lang="en-US" sz="2000" i="1">
                                    <a:solidFill>
                                      <a:schemeClr val="bg1"/>
                                    </a:solidFill>
                                    <a:latin typeface="Cambria Math"/>
                                  </a:rPr>
                                  <m:t>𝑟</m:t>
                                </m:r>
                              </m:sub>
                            </m:sSub>
                            <m:r>
                              <a:rPr lang="en-US" sz="2000" i="1">
                                <a:solidFill>
                                  <a:schemeClr val="bg1"/>
                                </a:solidFill>
                                <a:latin typeface="Cambria Math"/>
                              </a:rPr>
                              <m:t>−</m:t>
                            </m:r>
                            <m:r>
                              <a:rPr lang="en-US" sz="2000" i="1">
                                <a:solidFill>
                                  <a:schemeClr val="bg1"/>
                                </a:solidFill>
                                <a:latin typeface="Cambria Math"/>
                              </a:rPr>
                              <m:t>𝑦</m:t>
                            </m:r>
                          </m:num>
                          <m:den>
                            <m:r>
                              <a:rPr lang="en-US" sz="2000" i="1">
                                <a:solidFill>
                                  <a:schemeClr val="bg1"/>
                                </a:solidFill>
                                <a:latin typeface="Cambria Math"/>
                              </a:rPr>
                              <m:t>,</m:t>
                            </m:r>
                            <m:sSub>
                              <m:sSubPr>
                                <m:ctrlPr>
                                  <a:rPr lang="en-US" sz="2000" i="1">
                                    <a:solidFill>
                                      <a:schemeClr val="bg1"/>
                                    </a:solidFill>
                                    <a:latin typeface="Cambria Math"/>
                                  </a:rPr>
                                </m:ctrlPr>
                              </m:sSubPr>
                              <m:e>
                                <m:r>
                                  <a:rPr lang="en-US" sz="2000" i="1">
                                    <a:solidFill>
                                      <a:schemeClr val="bg1"/>
                                    </a:solidFill>
                                    <a:latin typeface="Cambria Math"/>
                                  </a:rPr>
                                  <m:t>𝑥</m:t>
                                </m:r>
                              </m:e>
                              <m:sub>
                                <m:r>
                                  <a:rPr lang="en-US" sz="2000" i="1">
                                    <a:solidFill>
                                      <a:schemeClr val="bg1"/>
                                    </a:solidFill>
                                    <a:latin typeface="Cambria Math"/>
                                  </a:rPr>
                                  <m:t>𝑟</m:t>
                                </m:r>
                              </m:sub>
                            </m:sSub>
                            <m:r>
                              <a:rPr lang="en-US" sz="2000" i="1">
                                <a:solidFill>
                                  <a:schemeClr val="bg1"/>
                                </a:solidFill>
                                <a:latin typeface="Cambria Math"/>
                              </a:rPr>
                              <m:t>−</m:t>
                            </m:r>
                            <m:r>
                              <a:rPr lang="en-US" sz="2000" i="1">
                                <a:solidFill>
                                  <a:schemeClr val="bg1"/>
                                </a:solidFill>
                                <a:latin typeface="Cambria Math"/>
                              </a:rPr>
                              <m:t>𝑥</m:t>
                            </m:r>
                          </m:den>
                        </m:f>
                        <m:r>
                          <a:rPr lang="en-US" sz="2000" i="1">
                            <a:solidFill>
                              <a:schemeClr val="bg1"/>
                            </a:solidFill>
                            <a:latin typeface="Cambria Math"/>
                          </a:rPr>
                          <m:t>)</m:t>
                        </m:r>
                      </m:e>
                    </m:func>
                  </m:oMath>
                </a14:m>
                <a:r>
                  <a:rPr lang="en-US" sz="2000" dirty="0">
                    <a:solidFill>
                      <a:schemeClr val="bg1"/>
                    </a:solidFill>
                  </a:rPr>
                  <a:t>  </a:t>
                </a:r>
              </a:p>
              <a:p>
                <a:endParaRPr lang="en-US" sz="2000" dirty="0" smtClean="0">
                  <a:solidFill>
                    <a:schemeClr val="bg1"/>
                  </a:solidFill>
                </a:endParaRPr>
              </a:p>
              <a:p>
                <a:endParaRPr lang="en-US" sz="2000" dirty="0" smtClean="0">
                  <a:solidFill>
                    <a:schemeClr val="bg1"/>
                  </a:solidFill>
                </a:endParaRPr>
              </a:p>
              <a:p>
                <a:endParaRPr lang="en-US" sz="2000" dirty="0">
                  <a:solidFill>
                    <a:schemeClr val="bg1"/>
                  </a:solidFill>
                </a:endParaRPr>
              </a:p>
            </p:txBody>
          </p:sp>
        </mc:Choice>
        <mc:Fallback>
          <p:sp>
            <p:nvSpPr>
              <p:cNvPr id="3" name="TextBox 2"/>
              <p:cNvSpPr txBox="1">
                <a:spLocks noRot="1" noChangeAspect="1" noMove="1" noResize="1" noEditPoints="1" noAdjustHandles="1" noChangeArrowheads="1" noChangeShapeType="1" noTextEdit="1"/>
              </p:cNvSpPr>
              <p:nvPr/>
            </p:nvSpPr>
            <p:spPr>
              <a:xfrm>
                <a:off x="272801" y="1295400"/>
                <a:ext cx="8610600" cy="3003002"/>
              </a:xfrm>
              <a:prstGeom prst="rect">
                <a:avLst/>
              </a:prstGeom>
              <a:blipFill rotWithShape="1">
                <a:blip r:embed="rId4"/>
                <a:stretch>
                  <a:fillRect l="-779" t="-1016"/>
                </a:stretch>
              </a:blipFill>
            </p:spPr>
            <p:txBody>
              <a:bodyPr/>
              <a:lstStyle/>
              <a:p>
                <a:r>
                  <a:rPr lang="en-US">
                    <a:noFill/>
                  </a:rPr>
                  <a:t> </a:t>
                </a:r>
              </a:p>
            </p:txBody>
          </p:sp>
        </mc:Fallback>
      </mc:AlternateContent>
      <p:sp>
        <p:nvSpPr>
          <p:cNvPr id="7" name="Title 1"/>
          <p:cNvSpPr txBox="1">
            <a:spLocks/>
          </p:cNvSpPr>
          <p:nvPr/>
        </p:nvSpPr>
        <p:spPr>
          <a:xfrm>
            <a:off x="4267200" y="0"/>
            <a:ext cx="6477000" cy="6414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smtClean="0">
                <a:solidFill>
                  <a:schemeClr val="bg1"/>
                </a:solidFill>
              </a:rPr>
              <a:t>Control Algorithm</a:t>
            </a:r>
            <a:endParaRPr lang="en-US" sz="3200" b="1" dirty="0">
              <a:solidFill>
                <a:schemeClr val="bg1"/>
              </a:solidFill>
            </a:endParaRPr>
          </a:p>
        </p:txBody>
      </p:sp>
    </p:spTree>
    <p:extLst>
      <p:ext uri="{BB962C8B-B14F-4D97-AF65-F5344CB8AC3E}">
        <p14:creationId xmlns:p14="http://schemas.microsoft.com/office/powerpoint/2010/main" val="2030045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 y="304800"/>
            <a:ext cx="8886967" cy="620697"/>
          </a:xfrm>
        </p:spPr>
        <p:txBody>
          <a:bodyPr>
            <a:noAutofit/>
          </a:bodyPr>
          <a:lstStyle/>
          <a:p>
            <a:pPr algn="l"/>
            <a:r>
              <a:rPr lang="en-US" sz="3200" dirty="0" err="1" smtClean="0">
                <a:solidFill>
                  <a:schemeClr val="bg1"/>
                </a:solidFill>
              </a:rPr>
              <a:t>Setpoint</a:t>
            </a:r>
            <a:r>
              <a:rPr lang="en-US" sz="3200" dirty="0" smtClean="0">
                <a:solidFill>
                  <a:schemeClr val="bg1"/>
                </a:solidFill>
              </a:rPr>
              <a:t> detection-cruising</a:t>
            </a:r>
            <a:endParaRPr lang="en-US" sz="3200" dirty="0">
              <a:solidFill>
                <a:schemeClr val="bg1"/>
              </a:solidFill>
            </a:endParaRPr>
          </a:p>
        </p:txBody>
      </p:sp>
      <mc:AlternateContent xmlns:mc="http://schemas.openxmlformats.org/markup-compatibility/2006">
        <mc:Choice xmlns:a14="http://schemas.microsoft.com/office/drawing/2010/main" Requires="a14">
          <p:sp>
            <p:nvSpPr>
              <p:cNvPr id="6" name="Content Placeholder 5"/>
              <p:cNvSpPr>
                <a:spLocks noGrp="1"/>
              </p:cNvSpPr>
              <p:nvPr>
                <p:ph idx="1"/>
              </p:nvPr>
            </p:nvSpPr>
            <p:spPr>
              <a:xfrm>
                <a:off x="838200" y="1524000"/>
                <a:ext cx="7315200" cy="1828800"/>
              </a:xfrm>
            </p:spPr>
            <p:txBody>
              <a:bodyPr>
                <a:normAutofit/>
              </a:bodyPr>
              <a:lstStyle/>
              <a:p>
                <a:r>
                  <a:rPr lang="en-US" sz="2000" dirty="0" smtClean="0">
                    <a:solidFill>
                      <a:schemeClr val="bg1"/>
                    </a:solidFill>
                  </a:rPr>
                  <a:t>Once alignment is achieved the hovercraft translates until (</a:t>
                </a:r>
                <a14:m>
                  <m:oMath xmlns:m="http://schemas.openxmlformats.org/officeDocument/2006/math">
                    <m:sSub>
                      <m:sSubPr>
                        <m:ctrlPr>
                          <a:rPr lang="en-US" sz="2000" i="1" smtClean="0">
                            <a:solidFill>
                              <a:schemeClr val="bg1"/>
                            </a:solidFill>
                            <a:latin typeface="Cambria Math"/>
                          </a:rPr>
                        </m:ctrlPr>
                      </m:sSubPr>
                      <m:e>
                        <m:r>
                          <a:rPr lang="en-US" sz="2000" b="0" i="1" smtClean="0">
                            <a:solidFill>
                              <a:schemeClr val="bg1"/>
                            </a:solidFill>
                            <a:latin typeface="Cambria Math"/>
                          </a:rPr>
                          <m:t>𝑥</m:t>
                        </m:r>
                      </m:e>
                      <m:sub>
                        <m:r>
                          <a:rPr lang="en-US" sz="2000" b="0" i="1" smtClean="0">
                            <a:solidFill>
                              <a:schemeClr val="bg1"/>
                            </a:solidFill>
                            <a:latin typeface="Cambria Math"/>
                          </a:rPr>
                          <m:t>𝑟</m:t>
                        </m:r>
                        <m:r>
                          <a:rPr lang="en-US" sz="2000" b="0" i="1" smtClean="0">
                            <a:solidFill>
                              <a:schemeClr val="bg1"/>
                            </a:solidFill>
                            <a:latin typeface="Cambria Math"/>
                          </a:rPr>
                          <m:t>, </m:t>
                        </m:r>
                      </m:sub>
                    </m:sSub>
                    <m:sSub>
                      <m:sSubPr>
                        <m:ctrlPr>
                          <a:rPr lang="en-US" sz="2000" i="1" smtClean="0">
                            <a:solidFill>
                              <a:schemeClr val="bg1"/>
                            </a:solidFill>
                            <a:latin typeface="Cambria Math"/>
                          </a:rPr>
                        </m:ctrlPr>
                      </m:sSubPr>
                      <m:e>
                        <m:r>
                          <a:rPr lang="en-US" sz="2000" b="0" i="1" smtClean="0">
                            <a:solidFill>
                              <a:schemeClr val="bg1"/>
                            </a:solidFill>
                            <a:latin typeface="Cambria Math"/>
                          </a:rPr>
                          <m:t>𝑦</m:t>
                        </m:r>
                      </m:e>
                      <m:sub>
                        <m:r>
                          <a:rPr lang="en-US" sz="2000" b="0" i="1" smtClean="0">
                            <a:solidFill>
                              <a:schemeClr val="bg1"/>
                            </a:solidFill>
                            <a:latin typeface="Cambria Math"/>
                          </a:rPr>
                          <m:t>𝑟</m:t>
                        </m:r>
                      </m:sub>
                    </m:sSub>
                    <m:r>
                      <a:rPr lang="en-US" sz="2000" b="0" i="1" smtClean="0">
                        <a:solidFill>
                          <a:schemeClr val="bg1"/>
                        </a:solidFill>
                        <a:latin typeface="Cambria Math"/>
                      </a:rPr>
                      <m:t>)</m:t>
                    </m:r>
                  </m:oMath>
                </a14:m>
                <a:r>
                  <a:rPr lang="en-US" sz="2000" dirty="0" smtClean="0">
                    <a:solidFill>
                      <a:schemeClr val="bg1"/>
                    </a:solidFill>
                  </a:rPr>
                  <a:t> is reached.  The distance </a:t>
                </a:r>
                <a:r>
                  <a:rPr lang="en-US" sz="2000" i="1" dirty="0" smtClean="0">
                    <a:solidFill>
                      <a:schemeClr val="bg1"/>
                    </a:solidFill>
                  </a:rPr>
                  <a:t>ρ </a:t>
                </a:r>
                <a:r>
                  <a:rPr lang="en-US" sz="2000" dirty="0" smtClean="0">
                    <a:solidFill>
                      <a:schemeClr val="bg1"/>
                    </a:solidFill>
                  </a:rPr>
                  <a:t>is given by:</a:t>
                </a:r>
              </a:p>
              <a:p>
                <a:endParaRPr lang="en-US" sz="2000" dirty="0" smtClean="0">
                  <a:solidFill>
                    <a:schemeClr val="bg1"/>
                  </a:solidFill>
                </a:endParaRPr>
              </a:p>
              <a:p>
                <a:pPr marL="45720" indent="0" algn="ctr">
                  <a:buNone/>
                </a:pPr>
                <a:r>
                  <a:rPr lang="en-US" sz="2000" dirty="0">
                    <a:solidFill>
                      <a:schemeClr val="bg1"/>
                    </a:solidFill>
                  </a:rPr>
                  <a:t> </a:t>
                </a:r>
                <a14:m>
                  <m:oMath xmlns:m="http://schemas.openxmlformats.org/officeDocument/2006/math">
                    <m:r>
                      <a:rPr lang="en-US" sz="2000" i="1">
                        <a:solidFill>
                          <a:schemeClr val="bg1"/>
                        </a:solidFill>
                        <a:latin typeface="Cambria Math"/>
                      </a:rPr>
                      <m:t>𝜌</m:t>
                    </m:r>
                    <m:r>
                      <a:rPr lang="en-US" sz="2000" i="1">
                        <a:solidFill>
                          <a:schemeClr val="bg1"/>
                        </a:solidFill>
                        <a:latin typeface="Cambria Math"/>
                      </a:rPr>
                      <m:t>=</m:t>
                    </m:r>
                    <m:rad>
                      <m:radPr>
                        <m:degHide m:val="on"/>
                        <m:ctrlPr>
                          <a:rPr lang="en-US" sz="2000" i="1">
                            <a:solidFill>
                              <a:schemeClr val="bg1"/>
                            </a:solidFill>
                            <a:latin typeface="Cambria Math"/>
                          </a:rPr>
                        </m:ctrlPr>
                      </m:radPr>
                      <m:deg/>
                      <m:e>
                        <m:sSup>
                          <m:sSupPr>
                            <m:ctrlPr>
                              <a:rPr lang="en-US" sz="2000" i="1">
                                <a:solidFill>
                                  <a:schemeClr val="bg1"/>
                                </a:solidFill>
                                <a:latin typeface="Cambria Math"/>
                              </a:rPr>
                            </m:ctrlPr>
                          </m:sSupPr>
                          <m:e>
                            <m:r>
                              <a:rPr lang="en-US" sz="2000" i="1">
                                <a:solidFill>
                                  <a:schemeClr val="bg1"/>
                                </a:solidFill>
                                <a:latin typeface="Cambria Math"/>
                              </a:rPr>
                              <m:t>(</m:t>
                            </m:r>
                            <m:sSub>
                              <m:sSubPr>
                                <m:ctrlPr>
                                  <a:rPr lang="en-US" sz="2000" i="1">
                                    <a:solidFill>
                                      <a:schemeClr val="bg1"/>
                                    </a:solidFill>
                                    <a:latin typeface="Cambria Math"/>
                                  </a:rPr>
                                </m:ctrlPr>
                              </m:sSubPr>
                              <m:e>
                                <m:r>
                                  <a:rPr lang="en-US" sz="2000" i="1">
                                    <a:solidFill>
                                      <a:schemeClr val="bg1"/>
                                    </a:solidFill>
                                    <a:latin typeface="Cambria Math"/>
                                  </a:rPr>
                                  <m:t>𝑥</m:t>
                                </m:r>
                              </m:e>
                              <m:sub>
                                <m:r>
                                  <a:rPr lang="en-US" sz="2000" i="1">
                                    <a:solidFill>
                                      <a:schemeClr val="bg1"/>
                                    </a:solidFill>
                                    <a:latin typeface="Cambria Math"/>
                                  </a:rPr>
                                  <m:t>𝑟</m:t>
                                </m:r>
                              </m:sub>
                            </m:sSub>
                            <m:r>
                              <a:rPr lang="en-US" sz="2000" i="1">
                                <a:solidFill>
                                  <a:schemeClr val="bg1"/>
                                </a:solidFill>
                                <a:latin typeface="Cambria Math"/>
                              </a:rPr>
                              <m:t>−</m:t>
                            </m:r>
                            <m:r>
                              <a:rPr lang="en-US" sz="2000" i="1">
                                <a:solidFill>
                                  <a:schemeClr val="bg1"/>
                                </a:solidFill>
                                <a:latin typeface="Cambria Math"/>
                              </a:rPr>
                              <m:t>𝑥</m:t>
                            </m:r>
                            <m:r>
                              <a:rPr lang="en-US" sz="2000" i="1">
                                <a:solidFill>
                                  <a:schemeClr val="bg1"/>
                                </a:solidFill>
                                <a:latin typeface="Cambria Math"/>
                              </a:rPr>
                              <m:t>)</m:t>
                            </m:r>
                          </m:e>
                          <m:sup>
                            <m:r>
                              <a:rPr lang="en-US" sz="2000" i="1">
                                <a:solidFill>
                                  <a:schemeClr val="bg1"/>
                                </a:solidFill>
                                <a:latin typeface="Cambria Math"/>
                              </a:rPr>
                              <m:t>2</m:t>
                            </m:r>
                          </m:sup>
                        </m:sSup>
                        <m:r>
                          <a:rPr lang="en-US" sz="2000" i="1">
                            <a:solidFill>
                              <a:schemeClr val="bg1"/>
                            </a:solidFill>
                            <a:latin typeface="Cambria Math"/>
                          </a:rPr>
                          <m:t>+</m:t>
                        </m:r>
                        <m:sSup>
                          <m:sSupPr>
                            <m:ctrlPr>
                              <a:rPr lang="en-US" sz="2000" i="1">
                                <a:solidFill>
                                  <a:schemeClr val="bg1"/>
                                </a:solidFill>
                                <a:latin typeface="Cambria Math"/>
                              </a:rPr>
                            </m:ctrlPr>
                          </m:sSupPr>
                          <m:e>
                            <m:r>
                              <a:rPr lang="en-US" sz="2000" i="1">
                                <a:solidFill>
                                  <a:schemeClr val="bg1"/>
                                </a:solidFill>
                                <a:latin typeface="Cambria Math"/>
                              </a:rPr>
                              <m:t>(</m:t>
                            </m:r>
                            <m:sSub>
                              <m:sSubPr>
                                <m:ctrlPr>
                                  <a:rPr lang="en-US" sz="2000" i="1">
                                    <a:solidFill>
                                      <a:schemeClr val="bg1"/>
                                    </a:solidFill>
                                    <a:latin typeface="Cambria Math"/>
                                  </a:rPr>
                                </m:ctrlPr>
                              </m:sSubPr>
                              <m:e>
                                <m:r>
                                  <a:rPr lang="en-US" sz="2000" i="1">
                                    <a:solidFill>
                                      <a:schemeClr val="bg1"/>
                                    </a:solidFill>
                                    <a:latin typeface="Cambria Math"/>
                                  </a:rPr>
                                  <m:t>𝑦</m:t>
                                </m:r>
                              </m:e>
                              <m:sub>
                                <m:r>
                                  <a:rPr lang="en-US" sz="2000" i="1">
                                    <a:solidFill>
                                      <a:schemeClr val="bg1"/>
                                    </a:solidFill>
                                    <a:latin typeface="Cambria Math"/>
                                  </a:rPr>
                                  <m:t>𝑟</m:t>
                                </m:r>
                              </m:sub>
                            </m:sSub>
                            <m:r>
                              <a:rPr lang="en-US" sz="2000" i="1">
                                <a:solidFill>
                                  <a:schemeClr val="bg1"/>
                                </a:solidFill>
                                <a:latin typeface="Cambria Math"/>
                              </a:rPr>
                              <m:t>−</m:t>
                            </m:r>
                            <m:r>
                              <a:rPr lang="en-US" sz="2000" i="1">
                                <a:solidFill>
                                  <a:schemeClr val="bg1"/>
                                </a:solidFill>
                                <a:latin typeface="Cambria Math"/>
                              </a:rPr>
                              <m:t>𝑦</m:t>
                            </m:r>
                            <m:r>
                              <a:rPr lang="en-US" sz="2000" i="1">
                                <a:solidFill>
                                  <a:schemeClr val="bg1"/>
                                </a:solidFill>
                                <a:latin typeface="Cambria Math"/>
                              </a:rPr>
                              <m:t>)</m:t>
                            </m:r>
                          </m:e>
                          <m:sup>
                            <m:r>
                              <a:rPr lang="en-US" sz="2000" i="1">
                                <a:solidFill>
                                  <a:schemeClr val="bg1"/>
                                </a:solidFill>
                                <a:latin typeface="Cambria Math"/>
                              </a:rPr>
                              <m:t>2</m:t>
                            </m:r>
                          </m:sup>
                        </m:sSup>
                      </m:e>
                    </m:rad>
                  </m:oMath>
                </a14:m>
                <a:r>
                  <a:rPr lang="en-US" sz="2000" dirty="0">
                    <a:solidFill>
                      <a:schemeClr val="bg1"/>
                    </a:solidFill>
                  </a:rPr>
                  <a:t> </a:t>
                </a:r>
                <a:endParaRPr lang="en-US" sz="2000" dirty="0" smtClean="0">
                  <a:solidFill>
                    <a:schemeClr val="bg1"/>
                  </a:solidFill>
                </a:endParaRPr>
              </a:p>
            </p:txBody>
          </p:sp>
        </mc:Choice>
        <mc:Fallback>
          <p:sp>
            <p:nvSpPr>
              <p:cNvPr id="6" name="Content Placeholder 5"/>
              <p:cNvSpPr>
                <a:spLocks noGrp="1" noRot="1" noChangeAspect="1" noMove="1" noResize="1" noEditPoints="1" noAdjustHandles="1" noChangeArrowheads="1" noChangeShapeType="1" noTextEdit="1"/>
              </p:cNvSpPr>
              <p:nvPr>
                <p:ph idx="1"/>
              </p:nvPr>
            </p:nvSpPr>
            <p:spPr>
              <a:xfrm>
                <a:off x="838200" y="1524000"/>
                <a:ext cx="7315200" cy="1828800"/>
              </a:xfrm>
              <a:blipFill rotWithShape="1">
                <a:blip r:embed="rId2"/>
                <a:stretch>
                  <a:fillRect l="-750" t="-1333"/>
                </a:stretch>
              </a:blipFill>
            </p:spPr>
            <p:txBody>
              <a:bodyPr/>
              <a:lstStyle/>
              <a:p>
                <a:r>
                  <a:rPr lang="en-US">
                    <a:noFill/>
                  </a:rPr>
                  <a:t> </a:t>
                </a:r>
              </a:p>
            </p:txBody>
          </p:sp>
        </mc:Fallback>
      </mc:AlternateContent>
      <p:pic>
        <p:nvPicPr>
          <p:cNvPr id="7" name="Content Placeholder 5"/>
          <p:cNvPicPr>
            <a:picLocks/>
          </p:cNvPicPr>
          <p:nvPr/>
        </p:nvPicPr>
        <p:blipFill>
          <a:blip r:embed="rId3" cstate="print"/>
          <a:stretch>
            <a:fillRect/>
          </a:stretch>
        </p:blipFill>
        <p:spPr bwMode="auto">
          <a:xfrm>
            <a:off x="3914917" y="3229733"/>
            <a:ext cx="5048250" cy="3260855"/>
          </a:xfrm>
          <a:prstGeom prst="rect">
            <a:avLst/>
          </a:prstGeom>
          <a:noFill/>
          <a:ln w="9525">
            <a:solidFill>
              <a:schemeClr val="bg1"/>
            </a:solidFill>
            <a:miter lim="800000"/>
            <a:headEnd/>
            <a:tailEnd/>
          </a:ln>
        </p:spPr>
      </p:pic>
      <mc:AlternateContent xmlns:mc="http://schemas.openxmlformats.org/markup-compatibility/2006">
        <mc:Choice xmlns:a14="http://schemas.microsoft.com/office/drawing/2010/main" Requires="a14">
          <p:sp>
            <p:nvSpPr>
              <p:cNvPr id="4" name="TextBox 3"/>
              <p:cNvSpPr txBox="1"/>
              <p:nvPr/>
            </p:nvSpPr>
            <p:spPr>
              <a:xfrm>
                <a:off x="457200" y="3429000"/>
                <a:ext cx="3200400" cy="2862322"/>
              </a:xfrm>
              <a:prstGeom prst="rect">
                <a:avLst/>
              </a:prstGeom>
              <a:noFill/>
            </p:spPr>
            <p:txBody>
              <a:bodyPr wrap="square" rtlCol="0">
                <a:spAutoFit/>
              </a:bodyPr>
              <a:lstStyle/>
              <a:p>
                <a:pPr marL="285750" indent="-285750">
                  <a:buFont typeface="Wingdings" pitchFamily="2" charset="2"/>
                  <a:buChar char="§"/>
                </a:pPr>
                <a:r>
                  <a:rPr lang="en-US" sz="2000" dirty="0" smtClean="0">
                    <a:solidFill>
                      <a:schemeClr val="bg1"/>
                    </a:solidFill>
                  </a:rPr>
                  <a:t>A waypoint radius R is defined to let the board know when the hovercraft has reached the </a:t>
                </a:r>
                <a:r>
                  <a:rPr lang="en-US" sz="2000" dirty="0" err="1" smtClean="0">
                    <a:solidFill>
                      <a:schemeClr val="bg1"/>
                    </a:solidFill>
                  </a:rPr>
                  <a:t>setpoint</a:t>
                </a:r>
                <a:r>
                  <a:rPr lang="en-US" sz="2000" dirty="0" smtClean="0">
                    <a:solidFill>
                      <a:schemeClr val="bg1"/>
                    </a:solidFill>
                  </a:rPr>
                  <a:t>.</a:t>
                </a:r>
              </a:p>
              <a:p>
                <a:pPr marL="285750" indent="-285750">
                  <a:buFont typeface="Wingdings" pitchFamily="2" charset="2"/>
                  <a:buChar char="§"/>
                </a:pPr>
                <a:endParaRPr lang="en-US" sz="2000" dirty="0">
                  <a:solidFill>
                    <a:schemeClr val="bg1"/>
                  </a:solidFill>
                </a:endParaRPr>
              </a:p>
              <a:p>
                <a:pPr marL="285750" indent="-285750">
                  <a:buFont typeface="Wingdings" pitchFamily="2" charset="2"/>
                  <a:buChar char="§"/>
                </a:pPr>
                <a:r>
                  <a:rPr lang="en-US" sz="2000" dirty="0" smtClean="0">
                    <a:solidFill>
                      <a:schemeClr val="bg1"/>
                    </a:solidFill>
                  </a:rPr>
                  <a:t>The point will have been reached under the condition</a:t>
                </a:r>
              </a:p>
              <a:p>
                <a:pPr algn="ctr"/>
                <a:r>
                  <a:rPr lang="en-US" sz="2000" dirty="0">
                    <a:solidFill>
                      <a:schemeClr val="bg1"/>
                    </a:solidFill>
                  </a:rPr>
                  <a:t> </a:t>
                </a:r>
                <a14:m>
                  <m:oMath xmlns:m="http://schemas.openxmlformats.org/officeDocument/2006/math">
                    <m:r>
                      <a:rPr lang="en-US" sz="2000" i="1">
                        <a:solidFill>
                          <a:schemeClr val="bg1"/>
                        </a:solidFill>
                        <a:latin typeface="Cambria Math"/>
                      </a:rPr>
                      <m:t>𝜌</m:t>
                    </m:r>
                    <m:r>
                      <a:rPr lang="en-US" sz="2000" i="1">
                        <a:solidFill>
                          <a:schemeClr val="bg1"/>
                        </a:solidFill>
                        <a:latin typeface="Cambria Math"/>
                      </a:rPr>
                      <m:t>≤</m:t>
                    </m:r>
                    <m:d>
                      <m:dPr>
                        <m:begChr m:val="|"/>
                        <m:endChr m:val="|"/>
                        <m:ctrlPr>
                          <a:rPr lang="en-US" sz="2000" i="1">
                            <a:solidFill>
                              <a:schemeClr val="bg1"/>
                            </a:solidFill>
                            <a:latin typeface="Cambria Math"/>
                          </a:rPr>
                        </m:ctrlPr>
                      </m:dPr>
                      <m:e>
                        <m:r>
                          <a:rPr lang="en-US" sz="2000" i="1">
                            <a:solidFill>
                              <a:schemeClr val="bg1"/>
                            </a:solidFill>
                            <a:latin typeface="Cambria Math"/>
                          </a:rPr>
                          <m:t>𝑅</m:t>
                        </m:r>
                      </m:e>
                    </m:d>
                  </m:oMath>
                </a14:m>
                <a:r>
                  <a:rPr lang="en-US" sz="2000" dirty="0">
                    <a:solidFill>
                      <a:schemeClr val="bg1"/>
                    </a:solidFill>
                  </a:rPr>
                  <a:t> </a:t>
                </a:r>
              </a:p>
            </p:txBody>
          </p:sp>
        </mc:Choice>
        <mc:Fallback>
          <p:sp>
            <p:nvSpPr>
              <p:cNvPr id="4" name="TextBox 3"/>
              <p:cNvSpPr txBox="1">
                <a:spLocks noRot="1" noChangeAspect="1" noMove="1" noResize="1" noEditPoints="1" noAdjustHandles="1" noChangeArrowheads="1" noChangeShapeType="1" noTextEdit="1"/>
              </p:cNvSpPr>
              <p:nvPr/>
            </p:nvSpPr>
            <p:spPr>
              <a:xfrm>
                <a:off x="457200" y="3429000"/>
                <a:ext cx="3200400" cy="2862322"/>
              </a:xfrm>
              <a:prstGeom prst="rect">
                <a:avLst/>
              </a:prstGeom>
              <a:blipFill rotWithShape="1">
                <a:blip r:embed="rId4"/>
                <a:stretch>
                  <a:fillRect l="-1524" t="-1066" r="-3429"/>
                </a:stretch>
              </a:blipFill>
            </p:spPr>
            <p:txBody>
              <a:bodyPr/>
              <a:lstStyle/>
              <a:p>
                <a:r>
                  <a:rPr lang="en-US">
                    <a:noFill/>
                  </a:rPr>
                  <a:t> </a:t>
                </a:r>
              </a:p>
            </p:txBody>
          </p:sp>
        </mc:Fallback>
      </mc:AlternateContent>
      <p:sp>
        <p:nvSpPr>
          <p:cNvPr id="8" name="Title 1"/>
          <p:cNvSpPr txBox="1">
            <a:spLocks/>
          </p:cNvSpPr>
          <p:nvPr/>
        </p:nvSpPr>
        <p:spPr>
          <a:xfrm>
            <a:off x="4267200" y="0"/>
            <a:ext cx="6477000" cy="6414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smtClean="0">
                <a:solidFill>
                  <a:schemeClr val="bg1"/>
                </a:solidFill>
              </a:rPr>
              <a:t>Control Algorithm</a:t>
            </a:r>
            <a:endParaRPr lang="en-US" sz="3200" b="1" dirty="0">
              <a:solidFill>
                <a:schemeClr val="bg1"/>
              </a:solidFill>
            </a:endParaRPr>
          </a:p>
        </p:txBody>
      </p:sp>
    </p:spTree>
    <p:extLst>
      <p:ext uri="{BB962C8B-B14F-4D97-AF65-F5344CB8AC3E}">
        <p14:creationId xmlns:p14="http://schemas.microsoft.com/office/powerpoint/2010/main" val="1698914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7200" y="0"/>
            <a:ext cx="6477000" cy="641412"/>
          </a:xfrm>
        </p:spPr>
        <p:txBody>
          <a:bodyPr>
            <a:noAutofit/>
          </a:bodyPr>
          <a:lstStyle/>
          <a:p>
            <a:r>
              <a:rPr lang="en-US" sz="3200" b="1" dirty="0" smtClean="0">
                <a:solidFill>
                  <a:schemeClr val="bg1"/>
                </a:solidFill>
              </a:rPr>
              <a:t>Control Algorithm</a:t>
            </a:r>
            <a:endParaRPr lang="en-US" sz="3200" b="1" dirty="0">
              <a:solidFill>
                <a:schemeClr val="bg1"/>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143000"/>
                <a:ext cx="7696200" cy="3539527"/>
              </a:xfrm>
            </p:spPr>
            <p:txBody>
              <a:bodyPr>
                <a:noAutofit/>
              </a:bodyPr>
              <a:lstStyle/>
              <a:p>
                <a:r>
                  <a:rPr lang="en-US" sz="2000" dirty="0" smtClean="0">
                    <a:solidFill>
                      <a:schemeClr val="bg1"/>
                    </a:solidFill>
                  </a:rPr>
                  <a:t>The goal of the control algorithm is to adjust the amount of thrust and yaw while the hovercraft is approaching the set point</a:t>
                </a:r>
              </a:p>
              <a:p>
                <a:pPr marL="45720" indent="0">
                  <a:buNone/>
                </a:pPr>
                <a:r>
                  <a:rPr lang="en-US" sz="2000" dirty="0" smtClean="0">
                    <a:solidFill>
                      <a:schemeClr val="bg1"/>
                    </a:solidFill>
                  </a:rPr>
                  <a:t>For turning:</a:t>
                </a:r>
              </a:p>
              <a:p>
                <a:pPr marL="45720" indent="0" algn="ctr">
                  <a:buNone/>
                </a:pPr>
                <a:r>
                  <a:rPr lang="en-US" sz="2000" dirty="0">
                    <a:solidFill>
                      <a:schemeClr val="bg1"/>
                    </a:solidFill>
                  </a:rPr>
                  <a:t> T%=</a:t>
                </a:r>
                <a14:m>
                  <m:oMath xmlns:m="http://schemas.openxmlformats.org/officeDocument/2006/math">
                    <m:sSubSup>
                      <m:sSubSupPr>
                        <m:ctrlPr>
                          <a:rPr lang="en-US" sz="2000" i="1">
                            <a:solidFill>
                              <a:schemeClr val="bg1"/>
                            </a:solidFill>
                            <a:latin typeface="Cambria Math"/>
                          </a:rPr>
                        </m:ctrlPr>
                      </m:sSubSupPr>
                      <m:e>
                        <m:r>
                          <a:rPr lang="en-US" sz="2000" i="1">
                            <a:solidFill>
                              <a:schemeClr val="bg1"/>
                            </a:solidFill>
                            <a:latin typeface="Cambria Math"/>
                          </a:rPr>
                          <m:t>𝑇</m:t>
                        </m:r>
                      </m:e>
                      <m:sub>
                        <m:r>
                          <a:rPr lang="en-US" sz="2000" i="1">
                            <a:solidFill>
                              <a:schemeClr val="bg1"/>
                            </a:solidFill>
                            <a:latin typeface="Cambria Math"/>
                          </a:rPr>
                          <m:t>%</m:t>
                        </m:r>
                      </m:sub>
                      <m:sup>
                        <m:r>
                          <a:rPr lang="en-US" sz="2000" i="1">
                            <a:solidFill>
                              <a:schemeClr val="bg1"/>
                            </a:solidFill>
                            <a:latin typeface="Cambria Math"/>
                          </a:rPr>
                          <m:t>𝑚𝑖𝑛</m:t>
                        </m:r>
                      </m:sup>
                    </m:sSubSup>
                  </m:oMath>
                </a14:m>
                <a:r>
                  <a:rPr lang="en-US" sz="2000" dirty="0">
                    <a:solidFill>
                      <a:schemeClr val="bg1"/>
                    </a:solidFill>
                  </a:rPr>
                  <a:t>                                                 </a:t>
                </a:r>
                <a:endParaRPr lang="en-US" sz="2000" dirty="0" smtClean="0">
                  <a:solidFill>
                    <a:schemeClr val="bg1"/>
                  </a:solidFill>
                </a:endParaRPr>
              </a:p>
              <a:p>
                <a:pPr marL="45720" indent="0" algn="ctr">
                  <a:buNone/>
                </a:pPr>
                <a:r>
                  <a:rPr lang="en-US" sz="2000" dirty="0" smtClean="0">
                    <a:solidFill>
                      <a:schemeClr val="bg1"/>
                    </a:solidFill>
                  </a:rPr>
                  <a:t>∆</a:t>
                </a:r>
                <a:r>
                  <a:rPr lang="en-US" sz="2000" dirty="0">
                    <a:solidFill>
                      <a:schemeClr val="bg1"/>
                    </a:solidFill>
                  </a:rPr>
                  <a:t>%=-</a:t>
                </a:r>
                <a:r>
                  <a:rPr lang="en-US" sz="2000" dirty="0" err="1" smtClean="0">
                    <a:solidFill>
                      <a:schemeClr val="bg1"/>
                    </a:solidFill>
                  </a:rPr>
                  <a:t>K</a:t>
                </a:r>
                <a:r>
                  <a:rPr lang="en-US" sz="2000" baseline="-25000" dirty="0" err="1" smtClean="0">
                    <a:solidFill>
                      <a:schemeClr val="bg1"/>
                    </a:solidFill>
                  </a:rPr>
                  <a:t>ψ</a:t>
                </a:r>
                <a:r>
                  <a:rPr lang="en-US" sz="2000" dirty="0" err="1" smtClean="0">
                    <a:solidFill>
                      <a:schemeClr val="bg1"/>
                    </a:solidFill>
                  </a:rPr>
                  <a:t>e</a:t>
                </a:r>
                <a:r>
                  <a:rPr lang="en-US" sz="2000" baseline="-25000" dirty="0" err="1" smtClean="0">
                    <a:solidFill>
                      <a:schemeClr val="bg1"/>
                    </a:solidFill>
                  </a:rPr>
                  <a:t>ψ</a:t>
                </a:r>
                <a:r>
                  <a:rPr lang="en-US" sz="2000" dirty="0" err="1" smtClean="0">
                    <a:solidFill>
                      <a:schemeClr val="bg1"/>
                    </a:solidFill>
                  </a:rPr>
                  <a:t>-K</a:t>
                </a:r>
                <a:r>
                  <a:rPr lang="en-US" sz="2000" baseline="-25000" dirty="0" err="1" smtClean="0">
                    <a:solidFill>
                      <a:schemeClr val="bg1"/>
                    </a:solidFill>
                  </a:rPr>
                  <a:t>r</a:t>
                </a:r>
                <a:r>
                  <a:rPr lang="en-US" sz="2000" dirty="0" err="1" smtClean="0">
                    <a:solidFill>
                      <a:schemeClr val="bg1"/>
                    </a:solidFill>
                  </a:rPr>
                  <a:t>r</a:t>
                </a:r>
                <a:r>
                  <a:rPr lang="en-US" sz="2000" dirty="0" smtClean="0">
                    <a:solidFill>
                      <a:schemeClr val="bg1"/>
                    </a:solidFill>
                  </a:rPr>
                  <a:t> </a:t>
                </a:r>
              </a:p>
              <a:p>
                <a:pPr marL="45720" indent="0">
                  <a:buNone/>
                </a:pPr>
                <a:r>
                  <a:rPr lang="en-US" sz="2000" dirty="0" smtClean="0">
                    <a:solidFill>
                      <a:schemeClr val="bg1"/>
                    </a:solidFill>
                  </a:rPr>
                  <a:t>For cruising:</a:t>
                </a:r>
              </a:p>
              <a:p>
                <a:pPr marL="45720" indent="0" algn="ctr">
                  <a:buNone/>
                </a:pPr>
                <a:r>
                  <a:rPr lang="en-US" sz="2000" dirty="0">
                    <a:solidFill>
                      <a:schemeClr val="bg1"/>
                    </a:solidFill>
                  </a:rPr>
                  <a:t> T%=</a:t>
                </a:r>
                <a:r>
                  <a:rPr lang="en-US" sz="2000" dirty="0" err="1">
                    <a:solidFill>
                      <a:schemeClr val="bg1"/>
                    </a:solidFill>
                  </a:rPr>
                  <a:t>K</a:t>
                </a:r>
                <a:r>
                  <a:rPr lang="en-US" sz="2000" baseline="-25000" dirty="0" err="1">
                    <a:solidFill>
                      <a:schemeClr val="bg1"/>
                    </a:solidFill>
                  </a:rPr>
                  <a:t>ρ</a:t>
                </a:r>
                <a:r>
                  <a:rPr lang="en-US" sz="2000" dirty="0" err="1">
                    <a:solidFill>
                      <a:schemeClr val="bg1"/>
                    </a:solidFill>
                  </a:rPr>
                  <a:t>ρ-K</a:t>
                </a:r>
                <a:r>
                  <a:rPr lang="en-US" sz="2000" baseline="-25000" dirty="0" err="1">
                    <a:solidFill>
                      <a:schemeClr val="bg1"/>
                    </a:solidFill>
                  </a:rPr>
                  <a:t>u</a:t>
                </a:r>
                <a:r>
                  <a:rPr lang="en-US" sz="2000" dirty="0" err="1">
                    <a:solidFill>
                      <a:schemeClr val="bg1"/>
                    </a:solidFill>
                  </a:rPr>
                  <a:t>u</a:t>
                </a:r>
                <a:r>
                  <a:rPr lang="en-US" sz="2000" dirty="0">
                    <a:solidFill>
                      <a:schemeClr val="bg1"/>
                    </a:solidFill>
                  </a:rPr>
                  <a:t>                                                  </a:t>
                </a:r>
                <a:endParaRPr lang="en-US" sz="2000" dirty="0" smtClean="0">
                  <a:solidFill>
                    <a:schemeClr val="bg1"/>
                  </a:solidFill>
                </a:endParaRPr>
              </a:p>
              <a:p>
                <a:pPr marL="45720" indent="0" algn="ctr">
                  <a:buNone/>
                </a:pPr>
                <a:r>
                  <a:rPr lang="en-US" sz="2000" dirty="0" smtClean="0">
                    <a:solidFill>
                      <a:schemeClr val="bg1"/>
                    </a:solidFill>
                  </a:rPr>
                  <a:t> </a:t>
                </a:r>
                <a:r>
                  <a:rPr lang="en-US" sz="2000" dirty="0">
                    <a:solidFill>
                      <a:schemeClr val="bg1"/>
                    </a:solidFill>
                  </a:rPr>
                  <a:t>∆%=-</a:t>
                </a:r>
                <a:r>
                  <a:rPr lang="en-US" sz="2000" dirty="0" err="1" smtClean="0">
                    <a:solidFill>
                      <a:schemeClr val="bg1"/>
                    </a:solidFill>
                  </a:rPr>
                  <a:t>K</a:t>
                </a:r>
                <a:r>
                  <a:rPr lang="en-US" sz="2000" baseline="-25000" dirty="0" err="1" smtClean="0">
                    <a:solidFill>
                      <a:schemeClr val="bg1"/>
                    </a:solidFill>
                  </a:rPr>
                  <a:t>ψ’</a:t>
                </a:r>
                <a:r>
                  <a:rPr lang="en-US" sz="2000" dirty="0" err="1" smtClean="0">
                    <a:solidFill>
                      <a:schemeClr val="bg1"/>
                    </a:solidFill>
                  </a:rPr>
                  <a:t>e</a:t>
                </a:r>
                <a:r>
                  <a:rPr lang="en-US" sz="2000" baseline="-25000" dirty="0" err="1" smtClean="0">
                    <a:solidFill>
                      <a:schemeClr val="bg1"/>
                    </a:solidFill>
                  </a:rPr>
                  <a:t>ψ</a:t>
                </a:r>
                <a:r>
                  <a:rPr lang="en-US" sz="2000" dirty="0" err="1" smtClean="0">
                    <a:solidFill>
                      <a:schemeClr val="bg1"/>
                    </a:solidFill>
                  </a:rPr>
                  <a:t>-K</a:t>
                </a:r>
                <a:r>
                  <a:rPr lang="en-US" sz="2000" baseline="-25000" dirty="0" err="1" smtClean="0">
                    <a:solidFill>
                      <a:schemeClr val="bg1"/>
                    </a:solidFill>
                  </a:rPr>
                  <a:t>r’</a:t>
                </a:r>
                <a:r>
                  <a:rPr lang="en-US" sz="2000" dirty="0" err="1" smtClean="0">
                    <a:solidFill>
                      <a:schemeClr val="bg1"/>
                    </a:solidFill>
                  </a:rPr>
                  <a:t>r</a:t>
                </a:r>
                <a:r>
                  <a:rPr lang="en-US" sz="2000" dirty="0" smtClean="0">
                    <a:solidFill>
                      <a:schemeClr val="bg1"/>
                    </a:solidFill>
                  </a:rPr>
                  <a:t> </a:t>
                </a:r>
              </a:p>
              <a:p>
                <a:pPr marL="45720" indent="0">
                  <a:buNone/>
                </a:pPr>
                <a:r>
                  <a:rPr lang="en-US" sz="2000" dirty="0" smtClean="0">
                    <a:solidFill>
                      <a:schemeClr val="bg1"/>
                    </a:solidFill>
                  </a:rPr>
                  <a:t>  </a:t>
                </a:r>
                <a14:m>
                  <m:oMath xmlns:m="http://schemas.openxmlformats.org/officeDocument/2006/math">
                    <m:r>
                      <a:rPr lang="en-US" sz="2000" i="1">
                        <a:solidFill>
                          <a:schemeClr val="bg1"/>
                        </a:solidFill>
                        <a:latin typeface="Cambria Math"/>
                      </a:rPr>
                      <m:t>𝑢</m:t>
                    </m:r>
                    <m:r>
                      <a:rPr lang="en-US" sz="2000" i="1">
                        <a:solidFill>
                          <a:schemeClr val="bg1"/>
                        </a:solidFill>
                        <a:latin typeface="Cambria Math"/>
                      </a:rPr>
                      <m:t>≠</m:t>
                    </m:r>
                    <m:f>
                      <m:fPr>
                        <m:ctrlPr>
                          <a:rPr lang="en-US" sz="2000" i="1">
                            <a:solidFill>
                              <a:schemeClr val="bg1"/>
                            </a:solidFill>
                            <a:latin typeface="Cambria Math"/>
                          </a:rPr>
                        </m:ctrlPr>
                      </m:fPr>
                      <m:num>
                        <m:r>
                          <a:rPr lang="en-US" sz="2000" i="1">
                            <a:solidFill>
                              <a:schemeClr val="bg1"/>
                            </a:solidFill>
                            <a:latin typeface="Cambria Math"/>
                          </a:rPr>
                          <m:t>𝑑</m:t>
                        </m:r>
                        <m:r>
                          <a:rPr lang="en-US" sz="2000" i="1">
                            <a:solidFill>
                              <a:schemeClr val="bg1"/>
                            </a:solidFill>
                            <a:latin typeface="Cambria Math"/>
                          </a:rPr>
                          <m:t>𝜌</m:t>
                        </m:r>
                      </m:num>
                      <m:den>
                        <m:r>
                          <a:rPr lang="en-US" sz="2000" i="1">
                            <a:solidFill>
                              <a:schemeClr val="bg1"/>
                            </a:solidFill>
                            <a:latin typeface="Cambria Math"/>
                          </a:rPr>
                          <m:t>𝑑𝑡</m:t>
                        </m:r>
                      </m:den>
                    </m:f>
                    <m:r>
                      <a:rPr lang="en-US" sz="2000" i="1">
                        <a:solidFill>
                          <a:schemeClr val="bg1"/>
                        </a:solidFill>
                        <a:latin typeface="Cambria Math"/>
                      </a:rPr>
                      <m:t> </m:t>
                    </m:r>
                  </m:oMath>
                </a14:m>
                <a:r>
                  <a:rPr lang="en-US" sz="2000" dirty="0">
                    <a:solidFill>
                      <a:schemeClr val="bg1"/>
                    </a:solidFill>
                  </a:rPr>
                  <a:t>and</a:t>
                </a:r>
                <a14:m>
                  <m:oMath xmlns:m="http://schemas.openxmlformats.org/officeDocument/2006/math">
                    <m:r>
                      <a:rPr lang="en-US" sz="2000" i="1">
                        <a:solidFill>
                          <a:schemeClr val="bg1"/>
                        </a:solidFill>
                        <a:latin typeface="Cambria Math"/>
                      </a:rPr>
                      <m:t> </m:t>
                    </m:r>
                    <m:r>
                      <a:rPr lang="en-US" sz="2000" i="1">
                        <a:solidFill>
                          <a:schemeClr val="bg1"/>
                        </a:solidFill>
                        <a:latin typeface="Cambria Math"/>
                      </a:rPr>
                      <m:t>𝑟</m:t>
                    </m:r>
                    <m:r>
                      <a:rPr lang="en-US" sz="2000" i="1">
                        <a:solidFill>
                          <a:schemeClr val="bg1"/>
                        </a:solidFill>
                        <a:latin typeface="Cambria Math"/>
                      </a:rPr>
                      <m:t> ≠ </m:t>
                    </m:r>
                    <m:f>
                      <m:fPr>
                        <m:ctrlPr>
                          <a:rPr lang="en-US" sz="2000" i="1">
                            <a:solidFill>
                              <a:schemeClr val="bg1"/>
                            </a:solidFill>
                            <a:latin typeface="Cambria Math"/>
                          </a:rPr>
                        </m:ctrlPr>
                      </m:fPr>
                      <m:num>
                        <m:r>
                          <a:rPr lang="en-US" sz="2000" i="1">
                            <a:solidFill>
                              <a:schemeClr val="bg1"/>
                            </a:solidFill>
                            <a:latin typeface="Cambria Math"/>
                          </a:rPr>
                          <m:t>𝑑</m:t>
                        </m:r>
                        <m:sSub>
                          <m:sSubPr>
                            <m:ctrlPr>
                              <a:rPr lang="en-US" sz="2000" i="1">
                                <a:solidFill>
                                  <a:schemeClr val="bg1"/>
                                </a:solidFill>
                                <a:latin typeface="Cambria Math"/>
                              </a:rPr>
                            </m:ctrlPr>
                          </m:sSubPr>
                          <m:e>
                            <m:r>
                              <a:rPr lang="en-US" sz="2000" i="1">
                                <a:solidFill>
                                  <a:schemeClr val="bg1"/>
                                </a:solidFill>
                                <a:latin typeface="Cambria Math"/>
                              </a:rPr>
                              <m:t>𝑒</m:t>
                            </m:r>
                          </m:e>
                          <m:sub>
                            <m:r>
                              <m:rPr>
                                <m:sty m:val="p"/>
                              </m:rPr>
                              <a:rPr lang="en-US" sz="2000">
                                <a:solidFill>
                                  <a:schemeClr val="bg1"/>
                                </a:solidFill>
                                <a:latin typeface="Cambria Math"/>
                              </a:rPr>
                              <m:t>Ψ</m:t>
                            </m:r>
                          </m:sub>
                        </m:sSub>
                      </m:num>
                      <m:den>
                        <m:r>
                          <a:rPr lang="en-US" sz="2000" i="1">
                            <a:solidFill>
                              <a:schemeClr val="bg1"/>
                            </a:solidFill>
                            <a:latin typeface="Cambria Math"/>
                          </a:rPr>
                          <m:t>𝑑𝑡</m:t>
                        </m:r>
                      </m:den>
                    </m:f>
                  </m:oMath>
                </a14:m>
                <a:r>
                  <a:rPr lang="en-US" sz="2000" dirty="0" smtClean="0">
                    <a:solidFill>
                      <a:schemeClr val="bg1"/>
                    </a:solidFill>
                  </a:rPr>
                  <a:t> so a single PID loop cannot be used, so </a:t>
                </a:r>
              </a:p>
              <a:p>
                <a:pPr marL="45720" indent="0">
                  <a:buNone/>
                </a:pPr>
                <a14:m>
                  <m:oMath xmlns:m="http://schemas.openxmlformats.org/officeDocument/2006/math">
                    <m:sSub>
                      <m:sSubPr>
                        <m:ctrlPr>
                          <a:rPr lang="en-US" sz="2000" i="1" smtClean="0">
                            <a:solidFill>
                              <a:schemeClr val="bg1"/>
                            </a:solidFill>
                            <a:latin typeface="Cambria Math"/>
                          </a:rPr>
                        </m:ctrlPr>
                      </m:sSubPr>
                      <m:e>
                        <m:r>
                          <a:rPr lang="en-US" sz="2000" b="0" i="1" smtClean="0">
                            <a:solidFill>
                              <a:schemeClr val="bg1"/>
                            </a:solidFill>
                            <a:latin typeface="Cambria Math"/>
                          </a:rPr>
                          <m:t>𝐾</m:t>
                        </m:r>
                      </m:e>
                      <m:sub>
                        <m:r>
                          <a:rPr lang="en-US" sz="2000" b="0" i="1" smtClean="0">
                            <a:solidFill>
                              <a:schemeClr val="bg1"/>
                            </a:solidFill>
                            <a:latin typeface="Cambria Math"/>
                          </a:rPr>
                          <m:t>𝑖</m:t>
                        </m:r>
                      </m:sub>
                    </m:sSub>
                  </m:oMath>
                </a14:m>
                <a:r>
                  <a:rPr lang="en-US" sz="2000" dirty="0" smtClean="0">
                    <a:solidFill>
                      <a:schemeClr val="bg1"/>
                    </a:solidFill>
                  </a:rPr>
                  <a:t>=0,</a:t>
                </a:r>
                <a14:m>
                  <m:oMath xmlns:m="http://schemas.openxmlformats.org/officeDocument/2006/math">
                    <m:sSub>
                      <m:sSubPr>
                        <m:ctrlPr>
                          <a:rPr lang="en-US" sz="2000" i="1" smtClean="0">
                            <a:solidFill>
                              <a:schemeClr val="bg1"/>
                            </a:solidFill>
                            <a:latin typeface="Cambria Math"/>
                          </a:rPr>
                        </m:ctrlPr>
                      </m:sSubPr>
                      <m:e>
                        <m:r>
                          <a:rPr lang="en-US" sz="2000" b="0" i="1" smtClean="0">
                            <a:solidFill>
                              <a:schemeClr val="bg1"/>
                            </a:solidFill>
                            <a:latin typeface="Cambria Math"/>
                          </a:rPr>
                          <m:t>𝐾</m:t>
                        </m:r>
                      </m:e>
                      <m:sub>
                        <m:r>
                          <a:rPr lang="en-US" sz="2000" b="0" i="1" smtClean="0">
                            <a:solidFill>
                              <a:schemeClr val="bg1"/>
                            </a:solidFill>
                            <a:latin typeface="Cambria Math"/>
                          </a:rPr>
                          <m:t>𝑑</m:t>
                        </m:r>
                      </m:sub>
                    </m:sSub>
                  </m:oMath>
                </a14:m>
                <a:r>
                  <a:rPr lang="en-US" sz="2000" dirty="0" smtClean="0">
                    <a:solidFill>
                      <a:schemeClr val="bg1"/>
                    </a:solidFill>
                  </a:rPr>
                  <a:t>=0</a:t>
                </a:r>
                <a:endParaRPr lang="en-US" sz="1800" dirty="0" smtClean="0">
                  <a:solidFill>
                    <a:schemeClr val="bg1"/>
                  </a:solidFill>
                </a:endParaRPr>
              </a:p>
              <a:p>
                <a:pPr marL="45720" indent="0">
                  <a:buNone/>
                </a:pPr>
                <a:endParaRPr lang="en-US" sz="2000" dirty="0" smtClean="0">
                  <a:solidFill>
                    <a:schemeClr val="bg1"/>
                  </a:solidFill>
                </a:endParaRPr>
              </a:p>
              <a:p>
                <a:pPr marL="331470" indent="-285750"/>
                <a:r>
                  <a:rPr lang="en-US" sz="2000" dirty="0" smtClean="0">
                    <a:solidFill>
                      <a:schemeClr val="bg1"/>
                    </a:solidFill>
                  </a:rPr>
                  <a:t>Control algorithm uses a combination of proportional control</a:t>
                </a:r>
              </a:p>
              <a:p>
                <a:r>
                  <a:rPr lang="en-US" sz="2000" dirty="0" smtClean="0">
                    <a:solidFill>
                      <a:schemeClr val="bg1"/>
                    </a:solidFill>
                  </a:rPr>
                  <a:t>Coefficients </a:t>
                </a:r>
                <a:r>
                  <a:rPr lang="en-US" sz="2000" dirty="0" err="1" smtClean="0">
                    <a:solidFill>
                      <a:schemeClr val="bg1"/>
                    </a:solidFill>
                  </a:rPr>
                  <a:t>K</a:t>
                </a:r>
                <a:r>
                  <a:rPr lang="en-US" sz="2000" baseline="-25000" dirty="0" err="1" smtClean="0">
                    <a:solidFill>
                      <a:schemeClr val="bg1"/>
                    </a:solidFill>
                  </a:rPr>
                  <a:t>ρ</a:t>
                </a:r>
                <a:r>
                  <a:rPr lang="en-US" sz="2000" baseline="-25000" dirty="0" smtClean="0">
                    <a:solidFill>
                      <a:schemeClr val="bg1"/>
                    </a:solidFill>
                  </a:rPr>
                  <a:t> </a:t>
                </a:r>
                <a:r>
                  <a:rPr lang="en-US" sz="2000" dirty="0">
                    <a:solidFill>
                      <a:schemeClr val="bg1"/>
                    </a:solidFill>
                  </a:rPr>
                  <a:t> </a:t>
                </a:r>
                <a:r>
                  <a:rPr lang="en-US" sz="2000" dirty="0" smtClean="0">
                    <a:solidFill>
                      <a:schemeClr val="bg1"/>
                    </a:solidFill>
                  </a:rPr>
                  <a:t>K</a:t>
                </a:r>
                <a:r>
                  <a:rPr lang="en-US" sz="2000" baseline="-25000" dirty="0" smtClean="0">
                    <a:solidFill>
                      <a:schemeClr val="bg1"/>
                    </a:solidFill>
                  </a:rPr>
                  <a:t>u</a:t>
                </a:r>
                <a:r>
                  <a:rPr lang="en-US" sz="2000" dirty="0" smtClean="0">
                    <a:solidFill>
                      <a:schemeClr val="bg1"/>
                    </a:solidFill>
                  </a:rPr>
                  <a:t> </a:t>
                </a:r>
                <a14:m>
                  <m:oMath xmlns:m="http://schemas.openxmlformats.org/officeDocument/2006/math">
                    <m:sSub>
                      <m:sSubPr>
                        <m:ctrlPr>
                          <a:rPr lang="en-US" sz="2000" i="1" smtClean="0">
                            <a:solidFill>
                              <a:schemeClr val="bg1"/>
                            </a:solidFill>
                            <a:latin typeface="Cambria Math"/>
                          </a:rPr>
                        </m:ctrlPr>
                      </m:sSubPr>
                      <m:e>
                        <m:r>
                          <m:rPr>
                            <m:sty m:val="p"/>
                          </m:rPr>
                          <a:rPr lang="en-US" sz="2000" b="0" i="0" smtClean="0">
                            <a:solidFill>
                              <a:schemeClr val="bg1"/>
                            </a:solidFill>
                            <a:latin typeface="Cambria Math"/>
                          </a:rPr>
                          <m:t>K</m:t>
                        </m:r>
                      </m:e>
                      <m:sub>
                        <m:r>
                          <m:rPr>
                            <m:sty m:val="p"/>
                          </m:rPr>
                          <a:rPr lang="el-GR" sz="2000" i="0" smtClean="0">
                            <a:solidFill>
                              <a:schemeClr val="bg1"/>
                            </a:solidFill>
                            <a:latin typeface="Cambria Math"/>
                          </a:rPr>
                          <m:t>ψ</m:t>
                        </m:r>
                      </m:sub>
                    </m:sSub>
                  </m:oMath>
                </a14:m>
                <a:r>
                  <a:rPr lang="en-US" sz="2000" dirty="0" smtClean="0">
                    <a:solidFill>
                      <a:schemeClr val="bg1"/>
                    </a:solidFill>
                  </a:rPr>
                  <a:t> and </a:t>
                </a:r>
                <a14:m>
                  <m:oMath xmlns:m="http://schemas.openxmlformats.org/officeDocument/2006/math">
                    <m:sSub>
                      <m:sSubPr>
                        <m:ctrlPr>
                          <a:rPr lang="en-US" sz="2000" i="1" smtClean="0">
                            <a:solidFill>
                              <a:schemeClr val="bg1"/>
                            </a:solidFill>
                            <a:latin typeface="Cambria Math"/>
                          </a:rPr>
                        </m:ctrlPr>
                      </m:sSubPr>
                      <m:e>
                        <m:r>
                          <m:rPr>
                            <m:sty m:val="p"/>
                          </m:rPr>
                          <a:rPr lang="en-US" sz="2000" b="0" i="0" smtClean="0">
                            <a:solidFill>
                              <a:schemeClr val="bg1"/>
                            </a:solidFill>
                            <a:latin typeface="Cambria Math"/>
                          </a:rPr>
                          <m:t>K</m:t>
                        </m:r>
                      </m:e>
                      <m:sub>
                        <m:r>
                          <m:rPr>
                            <m:sty m:val="p"/>
                          </m:rPr>
                          <a:rPr lang="en-US" sz="2000" b="0" i="0" smtClean="0">
                            <a:solidFill>
                              <a:schemeClr val="bg1"/>
                            </a:solidFill>
                            <a:latin typeface="Cambria Math"/>
                          </a:rPr>
                          <m:t>r</m:t>
                        </m:r>
                      </m:sub>
                    </m:sSub>
                  </m:oMath>
                </a14:m>
                <a:r>
                  <a:rPr lang="en-US" sz="2000" dirty="0" smtClean="0">
                    <a:solidFill>
                      <a:schemeClr val="bg1"/>
                    </a:solidFill>
                  </a:rPr>
                  <a:t>can be accessed in the software of </a:t>
                </a:r>
                <a:r>
                  <a:rPr lang="en-US" sz="2000" dirty="0" err="1" smtClean="0">
                    <a:solidFill>
                      <a:schemeClr val="bg1"/>
                    </a:solidFill>
                  </a:rPr>
                  <a:t>ArduRover</a:t>
                </a:r>
                <a:endParaRPr lang="en-US" sz="2000" dirty="0" smtClean="0">
                  <a:solidFill>
                    <a:schemeClr val="bg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143000"/>
                <a:ext cx="7696200" cy="3539527"/>
              </a:xfrm>
              <a:blipFill rotWithShape="1">
                <a:blip r:embed="rId2"/>
                <a:stretch>
                  <a:fillRect l="-713" t="-862" b="-51897"/>
                </a:stretch>
              </a:blipFill>
            </p:spPr>
            <p:txBody>
              <a:bodyPr/>
              <a:lstStyle/>
              <a:p>
                <a:r>
                  <a:rPr lang="en-US">
                    <a:noFill/>
                  </a:rPr>
                  <a:t> </a:t>
                </a:r>
              </a:p>
            </p:txBody>
          </p:sp>
        </mc:Fallback>
      </mc:AlternateContent>
      <p:sp>
        <p:nvSpPr>
          <p:cNvPr id="4" name="TextBox 3"/>
          <p:cNvSpPr txBox="1"/>
          <p:nvPr/>
        </p:nvSpPr>
        <p:spPr>
          <a:xfrm>
            <a:off x="457200" y="469612"/>
            <a:ext cx="4182748" cy="584775"/>
          </a:xfrm>
          <a:prstGeom prst="rect">
            <a:avLst/>
          </a:prstGeom>
          <a:noFill/>
        </p:spPr>
        <p:txBody>
          <a:bodyPr wrap="none" rtlCol="0">
            <a:spAutoFit/>
          </a:bodyPr>
          <a:lstStyle/>
          <a:p>
            <a:r>
              <a:rPr lang="en-US" sz="3200" dirty="0" smtClean="0">
                <a:solidFill>
                  <a:schemeClr val="bg1"/>
                </a:solidFill>
              </a:rPr>
              <a:t>Implemented Algorithm</a:t>
            </a:r>
            <a:endParaRPr lang="en-US" sz="3200" dirty="0">
              <a:solidFill>
                <a:schemeClr val="bg1"/>
              </a:solidFill>
            </a:endParaRPr>
          </a:p>
        </p:txBody>
      </p:sp>
    </p:spTree>
    <p:extLst>
      <p:ext uri="{BB962C8B-B14F-4D97-AF65-F5344CB8AC3E}">
        <p14:creationId xmlns:p14="http://schemas.microsoft.com/office/powerpoint/2010/main" val="938334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1000"/>
            <a:ext cx="8229600" cy="1143000"/>
          </a:xfrm>
        </p:spPr>
        <p:txBody>
          <a:bodyPr>
            <a:normAutofit/>
          </a:bodyPr>
          <a:lstStyle/>
          <a:p>
            <a:pPr algn="l"/>
            <a:r>
              <a:rPr lang="en-US" sz="3200" dirty="0" smtClean="0">
                <a:solidFill>
                  <a:schemeClr val="bg1"/>
                </a:solidFill>
              </a:rPr>
              <a:t>Procedures and Methods for Design</a:t>
            </a:r>
            <a:endParaRPr lang="en-US" sz="3200"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43000"/>
            <a:ext cx="6019800" cy="5295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971273" y="0"/>
            <a:ext cx="2931828" cy="584775"/>
          </a:xfrm>
          <a:prstGeom prst="rect">
            <a:avLst/>
          </a:prstGeom>
          <a:noFill/>
        </p:spPr>
        <p:txBody>
          <a:bodyPr wrap="none" rtlCol="0">
            <a:spAutoFit/>
          </a:bodyPr>
          <a:lstStyle/>
          <a:p>
            <a:r>
              <a:rPr lang="en-US" sz="3200" b="1" dirty="0" smtClean="0">
                <a:solidFill>
                  <a:schemeClr val="bg1"/>
                </a:solidFill>
              </a:rPr>
              <a:t>Implementation</a:t>
            </a:r>
            <a:endParaRPr lang="en-US" sz="3200" b="1" dirty="0">
              <a:solidFill>
                <a:schemeClr val="bg1"/>
              </a:solidFill>
            </a:endParaRPr>
          </a:p>
        </p:txBody>
      </p:sp>
    </p:spTree>
    <p:extLst>
      <p:ext uri="{BB962C8B-B14F-4D97-AF65-F5344CB8AC3E}">
        <p14:creationId xmlns:p14="http://schemas.microsoft.com/office/powerpoint/2010/main" val="3426448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143000"/>
          </a:xfrm>
        </p:spPr>
        <p:txBody>
          <a:bodyPr>
            <a:normAutofit/>
          </a:bodyPr>
          <a:lstStyle/>
          <a:p>
            <a:pPr algn="l"/>
            <a:r>
              <a:rPr lang="en-US" sz="3200" dirty="0" smtClean="0">
                <a:solidFill>
                  <a:schemeClr val="bg1"/>
                </a:solidFill>
              </a:rPr>
              <a:t>Methods for Design</a:t>
            </a:r>
            <a:endParaRPr lang="en-US" sz="3200" dirty="0">
              <a:solidFill>
                <a:schemeClr val="bg1"/>
              </a:solidFill>
            </a:endParaRPr>
          </a:p>
        </p:txBody>
      </p:sp>
      <p:sp>
        <p:nvSpPr>
          <p:cNvPr id="3" name="Content Placeholder 2"/>
          <p:cNvSpPr>
            <a:spLocks noGrp="1"/>
          </p:cNvSpPr>
          <p:nvPr>
            <p:ph idx="1"/>
          </p:nvPr>
        </p:nvSpPr>
        <p:spPr>
          <a:xfrm>
            <a:off x="685800" y="3505200"/>
            <a:ext cx="7772400" cy="3047999"/>
          </a:xfrm>
        </p:spPr>
        <p:txBody>
          <a:bodyPr>
            <a:normAutofit fontScale="85000" lnSpcReduction="10000"/>
          </a:bodyPr>
          <a:lstStyle/>
          <a:p>
            <a:r>
              <a:rPr lang="en-US" sz="1900" dirty="0">
                <a:solidFill>
                  <a:schemeClr val="bg1"/>
                </a:solidFill>
              </a:rPr>
              <a:t>1|PID	ρ_pid, u_pid, Ψ_pid, r_pid;</a:t>
            </a:r>
          </a:p>
          <a:p>
            <a:r>
              <a:rPr lang="en-US" sz="1900" dirty="0">
                <a:solidFill>
                  <a:schemeClr val="bg1"/>
                </a:solidFill>
              </a:rPr>
              <a:t>2|if ( |bearing_error| &lt; max angle for cruise )</a:t>
            </a:r>
          </a:p>
          <a:p>
            <a:r>
              <a:rPr lang="en-US" sz="1900" dirty="0">
                <a:solidFill>
                  <a:schemeClr val="bg1"/>
                </a:solidFill>
              </a:rPr>
              <a:t>3|	Target_speed = cruise_speed + ρ_pid( distance_to_waypoint, kp=K</a:t>
            </a:r>
            <a:r>
              <a:rPr lang="en-US" sz="1900" baseline="-25000" dirty="0">
                <a:solidFill>
                  <a:schemeClr val="bg1"/>
                </a:solidFill>
              </a:rPr>
              <a:t>ρ</a:t>
            </a:r>
            <a:r>
              <a:rPr lang="en-US" sz="1900" dirty="0">
                <a:solidFill>
                  <a:schemeClr val="bg1"/>
                </a:solidFill>
              </a:rPr>
              <a:t> , ki=0, kd=0 )</a:t>
            </a:r>
          </a:p>
          <a:p>
            <a:r>
              <a:rPr lang="en-US" sz="1900" dirty="0">
                <a:solidFill>
                  <a:schemeClr val="bg1"/>
                </a:solidFill>
              </a:rPr>
              <a:t>4|	Target_speed = Target_speed + ρ_pid( ground_speed, kp=K</a:t>
            </a:r>
            <a:r>
              <a:rPr lang="en-US" sz="1900" baseline="-25000" dirty="0">
                <a:solidFill>
                  <a:schemeClr val="bg1"/>
                </a:solidFill>
              </a:rPr>
              <a:t>u</a:t>
            </a:r>
            <a:r>
              <a:rPr lang="en-US" sz="1900" dirty="0">
                <a:solidFill>
                  <a:schemeClr val="bg1"/>
                </a:solidFill>
              </a:rPr>
              <a:t> , ki=0, kd=0 )</a:t>
            </a:r>
          </a:p>
          <a:p>
            <a:r>
              <a:rPr lang="en-US" sz="1900" dirty="0">
                <a:solidFill>
                  <a:schemeClr val="bg1"/>
                </a:solidFill>
              </a:rPr>
              <a:t>5|else</a:t>
            </a:r>
          </a:p>
          <a:p>
            <a:r>
              <a:rPr lang="en-US" sz="1900" dirty="0">
                <a:solidFill>
                  <a:schemeClr val="bg1"/>
                </a:solidFill>
              </a:rPr>
              <a:t>4|	Target_speed = cruise_speed</a:t>
            </a:r>
          </a:p>
          <a:p>
            <a:r>
              <a:rPr lang="en-US" sz="1900" dirty="0">
                <a:solidFill>
                  <a:schemeClr val="bg1"/>
                </a:solidFill>
              </a:rPr>
              <a:t>5|T% = calc_throttle( Target speed )</a:t>
            </a:r>
          </a:p>
          <a:p>
            <a:r>
              <a:rPr lang="en-US" sz="1900" dirty="0">
                <a:solidFill>
                  <a:schemeClr val="bg1"/>
                </a:solidFill>
              </a:rPr>
              <a:t>6|Limit T%</a:t>
            </a:r>
            <a:r>
              <a:rPr lang="en-US" sz="1900" baseline="30000" dirty="0">
                <a:solidFill>
                  <a:schemeClr val="bg1"/>
                </a:solidFill>
              </a:rPr>
              <a:t>min </a:t>
            </a:r>
            <a:r>
              <a:rPr lang="en-US" sz="1900" dirty="0">
                <a:solidFill>
                  <a:schemeClr val="bg1"/>
                </a:solidFill>
              </a:rPr>
              <a:t>≤ T% ≤ T%</a:t>
            </a:r>
            <a:r>
              <a:rPr lang="en-US" sz="1900" baseline="30000" dirty="0">
                <a:solidFill>
                  <a:schemeClr val="bg1"/>
                </a:solidFill>
              </a:rPr>
              <a:t>max</a:t>
            </a:r>
            <a:r>
              <a:rPr lang="en-US" sz="1900" dirty="0">
                <a:solidFill>
                  <a:schemeClr val="bg1"/>
                </a:solidFill>
              </a:rPr>
              <a:t> </a:t>
            </a:r>
          </a:p>
          <a:p>
            <a:r>
              <a:rPr lang="en-US" sz="1900" dirty="0">
                <a:solidFill>
                  <a:schemeClr val="bg1"/>
                </a:solidFill>
              </a:rPr>
              <a:t>7|∆% = Ψ_pid( sin(bearing_error), kp=K</a:t>
            </a:r>
            <a:r>
              <a:rPr lang="en-US" sz="1900" baseline="-25000" dirty="0">
                <a:solidFill>
                  <a:schemeClr val="bg1"/>
                </a:solidFill>
              </a:rPr>
              <a:t>ψ</a:t>
            </a:r>
            <a:r>
              <a:rPr lang="en-US" sz="1900" dirty="0">
                <a:solidFill>
                  <a:schemeClr val="bg1"/>
                </a:solidFill>
              </a:rPr>
              <a:t> , ki=0, kd=0 )</a:t>
            </a:r>
          </a:p>
          <a:p>
            <a:r>
              <a:rPr lang="en-US" sz="1900" dirty="0">
                <a:solidFill>
                  <a:schemeClr val="bg1"/>
                </a:solidFill>
              </a:rPr>
              <a:t>8|∆% = r_pid( omega.z, kp=K</a:t>
            </a:r>
            <a:r>
              <a:rPr lang="en-US" sz="1900" baseline="-25000" dirty="0">
                <a:solidFill>
                  <a:schemeClr val="bg1"/>
                </a:solidFill>
              </a:rPr>
              <a:t>r</a:t>
            </a:r>
            <a:r>
              <a:rPr lang="en-US" sz="1900" dirty="0">
                <a:solidFill>
                  <a:schemeClr val="bg1"/>
                </a:solidFill>
              </a:rPr>
              <a:t> , ki=0, kd=0 )</a:t>
            </a:r>
          </a:p>
          <a:p>
            <a:r>
              <a:rPr lang="en-US" sz="1900" dirty="0">
                <a:solidFill>
                  <a:schemeClr val="bg1"/>
                </a:solidFill>
              </a:rPr>
              <a:t>9|∆% = (∆%)(cruise_speed/ground_speed)</a:t>
            </a:r>
          </a:p>
          <a:p>
            <a:endParaRPr lang="en-US" dirty="0">
              <a:solidFill>
                <a:schemeClr val="bg1"/>
              </a:solidFill>
            </a:endParaRPr>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457200" y="1600200"/>
                <a:ext cx="8229600" cy="17526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Ø"/>
                </a:pPr>
                <a:r>
                  <a:rPr lang="en-US" dirty="0" smtClean="0">
                    <a:solidFill>
                      <a:schemeClr val="bg1"/>
                    </a:solidFill>
                  </a:rPr>
                  <a:t>Pseudo Code implementation of Control Algorithm</a:t>
                </a:r>
              </a:p>
              <a:p>
                <a:pPr lvl="1">
                  <a:buFont typeface="Wingdings" pitchFamily="2" charset="2"/>
                  <a:buChar char="Ø"/>
                </a:pPr>
                <a:r>
                  <a:rPr lang="en-US" dirty="0" smtClean="0">
                    <a:solidFill>
                      <a:schemeClr val="bg1"/>
                    </a:solidFill>
                  </a:rPr>
                  <a:t>Differentiates between turning and cruising</a:t>
                </a:r>
              </a:p>
              <a:p>
                <a:pPr lvl="1">
                  <a:buFont typeface="Wingdings" pitchFamily="2" charset="2"/>
                  <a:buChar char="Ø"/>
                </a:pPr>
                <a:r>
                  <a:rPr lang="en-US" dirty="0" smtClean="0">
                    <a:solidFill>
                      <a:schemeClr val="bg1"/>
                    </a:solidFill>
                  </a:rPr>
                  <a:t>Because </a:t>
                </a:r>
                <a14:m>
                  <m:oMath xmlns:m="http://schemas.openxmlformats.org/officeDocument/2006/math">
                    <m:r>
                      <a:rPr lang="en-US" b="0" i="1" smtClean="0">
                        <a:solidFill>
                          <a:schemeClr val="bg1"/>
                        </a:solidFill>
                        <a:latin typeface="Cambria Math"/>
                      </a:rPr>
                      <m:t>𝑢</m:t>
                    </m:r>
                    <m:r>
                      <a:rPr lang="en-US" b="0" i="1" smtClean="0">
                        <a:solidFill>
                          <a:schemeClr val="bg1"/>
                        </a:solidFill>
                        <a:latin typeface="Cambria Math"/>
                        <a:ea typeface="Cambria Math"/>
                      </a:rPr>
                      <m:t>≠</m:t>
                    </m:r>
                    <m:box>
                      <m:boxPr>
                        <m:ctrlPr>
                          <a:rPr lang="en-US" b="0" i="1" smtClean="0">
                            <a:solidFill>
                              <a:schemeClr val="bg1"/>
                            </a:solidFill>
                            <a:latin typeface="Cambria Math"/>
                            <a:ea typeface="Cambria Math"/>
                          </a:rPr>
                        </m:ctrlPr>
                      </m:boxPr>
                      <m:e>
                        <m:argPr>
                          <m:argSz m:val="-1"/>
                        </m:argPr>
                        <m:f>
                          <m:fPr>
                            <m:ctrlPr>
                              <a:rPr lang="en-US" b="0" i="1" smtClean="0">
                                <a:solidFill>
                                  <a:schemeClr val="bg1"/>
                                </a:solidFill>
                                <a:latin typeface="Cambria Math"/>
                                <a:ea typeface="Cambria Math"/>
                              </a:rPr>
                            </m:ctrlPr>
                          </m:fPr>
                          <m:num>
                            <m:r>
                              <a:rPr lang="en-US" b="0" i="1" smtClean="0">
                                <a:solidFill>
                                  <a:schemeClr val="bg1"/>
                                </a:solidFill>
                                <a:latin typeface="Cambria Math"/>
                                <a:ea typeface="Cambria Math"/>
                              </a:rPr>
                              <m:t>𝑑</m:t>
                            </m:r>
                            <m:r>
                              <a:rPr lang="en-US" b="0" i="1" smtClean="0">
                                <a:solidFill>
                                  <a:schemeClr val="bg1"/>
                                </a:solidFill>
                                <a:latin typeface="Cambria Math"/>
                                <a:ea typeface="Cambria Math"/>
                              </a:rPr>
                              <m:t>𝜌</m:t>
                            </m:r>
                          </m:num>
                          <m:den>
                            <m:r>
                              <a:rPr lang="en-US" b="0" i="1" smtClean="0">
                                <a:solidFill>
                                  <a:schemeClr val="bg1"/>
                                </a:solidFill>
                                <a:latin typeface="Cambria Math"/>
                                <a:ea typeface="Cambria Math"/>
                              </a:rPr>
                              <m:t>𝑑𝑡</m:t>
                            </m:r>
                          </m:den>
                        </m:f>
                      </m:e>
                    </m:box>
                    <m:r>
                      <a:rPr lang="en-US" b="0" i="0" smtClean="0">
                        <a:solidFill>
                          <a:schemeClr val="bg1"/>
                        </a:solidFill>
                        <a:latin typeface="Cambria Math"/>
                        <a:ea typeface="Cambria Math"/>
                      </a:rPr>
                      <m:t> </m:t>
                    </m:r>
                  </m:oMath>
                </a14:m>
                <a:r>
                  <a:rPr lang="en-US" dirty="0" smtClean="0">
                    <a:solidFill>
                      <a:schemeClr val="bg1"/>
                    </a:solidFill>
                  </a:rPr>
                  <a:t>in </a:t>
                </a:r>
                <a14:m>
                  <m:oMath xmlns:m="http://schemas.openxmlformats.org/officeDocument/2006/math">
                    <m:r>
                      <a:rPr lang="en-US" sz="2400" b="0" i="1" smtClean="0">
                        <a:solidFill>
                          <a:schemeClr val="bg1"/>
                        </a:solidFill>
                        <a:latin typeface="Cambria Math"/>
                      </a:rPr>
                      <m:t>𝑇</m:t>
                    </m:r>
                    <m:r>
                      <a:rPr lang="en-US" sz="2400" b="0" i="1" smtClean="0">
                        <a:solidFill>
                          <a:schemeClr val="bg1"/>
                        </a:solidFill>
                        <a:latin typeface="Cambria Math"/>
                      </a:rPr>
                      <m:t>%= </m:t>
                    </m:r>
                    <m:sSub>
                      <m:sSubPr>
                        <m:ctrlPr>
                          <a:rPr lang="en-US" sz="2400" b="0" i="1" smtClean="0">
                            <a:solidFill>
                              <a:schemeClr val="bg1"/>
                            </a:solidFill>
                            <a:latin typeface="Cambria Math"/>
                          </a:rPr>
                        </m:ctrlPr>
                      </m:sSubPr>
                      <m:e>
                        <m:r>
                          <a:rPr lang="en-US" sz="2400" b="0" i="1" smtClean="0">
                            <a:solidFill>
                              <a:schemeClr val="bg1"/>
                            </a:solidFill>
                            <a:latin typeface="Cambria Math"/>
                          </a:rPr>
                          <m:t>𝑘</m:t>
                        </m:r>
                      </m:e>
                      <m:sub>
                        <m:r>
                          <a:rPr lang="en-US" sz="2400" b="0" i="1" smtClean="0">
                            <a:solidFill>
                              <a:schemeClr val="bg1"/>
                            </a:solidFill>
                            <a:latin typeface="Cambria Math"/>
                            <a:ea typeface="Cambria Math"/>
                          </a:rPr>
                          <m:t>𝜌</m:t>
                        </m:r>
                      </m:sub>
                    </m:sSub>
                    <m:r>
                      <a:rPr lang="en-US" sz="2400" b="0" i="1" smtClean="0">
                        <a:solidFill>
                          <a:schemeClr val="bg1"/>
                        </a:solidFill>
                        <a:latin typeface="Cambria Math"/>
                        <a:ea typeface="Cambria Math"/>
                      </a:rPr>
                      <m:t>𝜌</m:t>
                    </m:r>
                    <m:r>
                      <a:rPr lang="en-US" sz="2400" b="0" i="1" smtClean="0">
                        <a:solidFill>
                          <a:schemeClr val="bg1"/>
                        </a:solidFill>
                        <a:latin typeface="Cambria Math"/>
                        <a:ea typeface="Cambria Math"/>
                      </a:rPr>
                      <m:t>−</m:t>
                    </m:r>
                    <m:sSub>
                      <m:sSubPr>
                        <m:ctrlPr>
                          <a:rPr lang="en-US" sz="2400" b="0" i="1" smtClean="0">
                            <a:solidFill>
                              <a:schemeClr val="bg1"/>
                            </a:solidFill>
                            <a:latin typeface="Cambria Math"/>
                            <a:ea typeface="Cambria Math"/>
                          </a:rPr>
                        </m:ctrlPr>
                      </m:sSubPr>
                      <m:e>
                        <m:r>
                          <a:rPr lang="en-US" sz="2400" b="0" i="1" smtClean="0">
                            <a:solidFill>
                              <a:schemeClr val="bg1"/>
                            </a:solidFill>
                            <a:latin typeface="Cambria Math"/>
                            <a:ea typeface="Cambria Math"/>
                          </a:rPr>
                          <m:t>𝑘</m:t>
                        </m:r>
                      </m:e>
                      <m:sub>
                        <m:r>
                          <a:rPr lang="en-US" sz="2400" b="0" i="1" smtClean="0">
                            <a:solidFill>
                              <a:schemeClr val="bg1"/>
                            </a:solidFill>
                            <a:latin typeface="Cambria Math"/>
                            <a:ea typeface="Cambria Math"/>
                          </a:rPr>
                          <m:t>𝑢</m:t>
                        </m:r>
                      </m:sub>
                    </m:sSub>
                    <m:r>
                      <a:rPr lang="en-US" sz="2400" b="0" i="1" smtClean="0">
                        <a:solidFill>
                          <a:schemeClr val="bg1"/>
                        </a:solidFill>
                        <a:latin typeface="Cambria Math"/>
                        <a:ea typeface="Cambria Math"/>
                      </a:rPr>
                      <m:t>𝑢</m:t>
                    </m:r>
                    <m:r>
                      <a:rPr lang="en-US" sz="2400" b="0" i="0" smtClean="0">
                        <a:solidFill>
                          <a:schemeClr val="bg1"/>
                        </a:solidFill>
                        <a:latin typeface="Cambria Math"/>
                        <a:ea typeface="Cambria Math"/>
                      </a:rPr>
                      <m:t>, </m:t>
                    </m:r>
                  </m:oMath>
                </a14:m>
                <a:r>
                  <a:rPr lang="en-US" sz="2400" dirty="0" smtClean="0">
                    <a:solidFill>
                      <a:schemeClr val="bg1"/>
                    </a:solidFill>
                  </a:rPr>
                  <a:t>we use the sum of P’s rather than full PID’s.</a:t>
                </a:r>
              </a:p>
              <a:p>
                <a:pPr lvl="2">
                  <a:buFont typeface="Wingdings" pitchFamily="2" charset="2"/>
                  <a:buChar char="Ø"/>
                </a:pPr>
                <a:r>
                  <a:rPr lang="en-US" sz="2000" dirty="0" smtClean="0">
                    <a:solidFill>
                      <a:schemeClr val="bg1"/>
                    </a:solidFill>
                  </a:rPr>
                  <a:t>Use generic PID function for generality</a:t>
                </a: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457200" y="1600200"/>
                <a:ext cx="8229600" cy="1752600"/>
              </a:xfrm>
              <a:prstGeom prst="rect">
                <a:avLst/>
              </a:prstGeom>
              <a:blipFill rotWithShape="1">
                <a:blip r:embed="rId2"/>
                <a:stretch>
                  <a:fillRect l="-1185" t="-6969" r="-444" b="-2091"/>
                </a:stretch>
              </a:blipFill>
            </p:spPr>
            <p:txBody>
              <a:bodyPr/>
              <a:lstStyle/>
              <a:p>
                <a:r>
                  <a:rPr lang="en-US">
                    <a:noFill/>
                  </a:rPr>
                  <a:t> </a:t>
                </a:r>
              </a:p>
            </p:txBody>
          </p:sp>
        </mc:Fallback>
      </mc:AlternateContent>
      <p:sp>
        <p:nvSpPr>
          <p:cNvPr id="6" name="TextBox 5"/>
          <p:cNvSpPr txBox="1"/>
          <p:nvPr/>
        </p:nvSpPr>
        <p:spPr>
          <a:xfrm>
            <a:off x="5971273" y="0"/>
            <a:ext cx="2931828" cy="584775"/>
          </a:xfrm>
          <a:prstGeom prst="rect">
            <a:avLst/>
          </a:prstGeom>
          <a:noFill/>
        </p:spPr>
        <p:txBody>
          <a:bodyPr wrap="none" rtlCol="0">
            <a:spAutoFit/>
          </a:bodyPr>
          <a:lstStyle/>
          <a:p>
            <a:r>
              <a:rPr lang="en-US" sz="3200" b="1" dirty="0" smtClean="0">
                <a:solidFill>
                  <a:schemeClr val="bg1"/>
                </a:solidFill>
              </a:rPr>
              <a:t>Implementation</a:t>
            </a:r>
            <a:endParaRPr lang="en-US" sz="3200" b="1" dirty="0">
              <a:solidFill>
                <a:schemeClr val="bg1"/>
              </a:solidFill>
            </a:endParaRPr>
          </a:p>
        </p:txBody>
      </p:sp>
    </p:spTree>
    <p:extLst>
      <p:ext uri="{BB962C8B-B14F-4D97-AF65-F5344CB8AC3E}">
        <p14:creationId xmlns:p14="http://schemas.microsoft.com/office/powerpoint/2010/main" val="2139674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399" y="152400"/>
            <a:ext cx="8229600" cy="1143000"/>
          </a:xfrm>
        </p:spPr>
        <p:txBody>
          <a:bodyPr>
            <a:normAutofit/>
          </a:bodyPr>
          <a:lstStyle/>
          <a:p>
            <a:pPr algn="l"/>
            <a:r>
              <a:rPr lang="en-US" sz="3200" dirty="0" smtClean="0">
                <a:solidFill>
                  <a:schemeClr val="bg1"/>
                </a:solidFill>
              </a:rPr>
              <a:t>Generated Code</a:t>
            </a:r>
            <a:endParaRPr lang="en-US" sz="3200" dirty="0">
              <a:solidFill>
                <a:schemeClr val="bg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11043"/>
            <a:ext cx="8458200" cy="5434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971273" y="0"/>
            <a:ext cx="2931828" cy="584775"/>
          </a:xfrm>
          <a:prstGeom prst="rect">
            <a:avLst/>
          </a:prstGeom>
          <a:noFill/>
        </p:spPr>
        <p:txBody>
          <a:bodyPr wrap="none" rtlCol="0">
            <a:spAutoFit/>
          </a:bodyPr>
          <a:lstStyle/>
          <a:p>
            <a:r>
              <a:rPr lang="en-US" sz="3200" b="1" dirty="0" smtClean="0">
                <a:solidFill>
                  <a:schemeClr val="bg1"/>
                </a:solidFill>
              </a:rPr>
              <a:t>Implementation</a:t>
            </a:r>
            <a:endParaRPr lang="en-US" sz="3200" b="1" dirty="0">
              <a:solidFill>
                <a:schemeClr val="bg1"/>
              </a:solidFill>
            </a:endParaRPr>
          </a:p>
        </p:txBody>
      </p:sp>
    </p:spTree>
    <p:extLst>
      <p:ext uri="{BB962C8B-B14F-4D97-AF65-F5344CB8AC3E}">
        <p14:creationId xmlns:p14="http://schemas.microsoft.com/office/powerpoint/2010/main" val="1136488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447800"/>
            <a:ext cx="8686800" cy="44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chemeClr val="bg1"/>
                </a:solidFill>
              </a:rPr>
              <a:t>Generated Code</a:t>
            </a:r>
            <a:endParaRPr lang="en-US" sz="3200" dirty="0">
              <a:solidFill>
                <a:schemeClr val="bg1"/>
              </a:solidFill>
            </a:endParaRPr>
          </a:p>
        </p:txBody>
      </p:sp>
      <p:sp>
        <p:nvSpPr>
          <p:cNvPr id="8" name="TextBox 7"/>
          <p:cNvSpPr txBox="1"/>
          <p:nvPr/>
        </p:nvSpPr>
        <p:spPr>
          <a:xfrm>
            <a:off x="5971273" y="0"/>
            <a:ext cx="2931828" cy="584775"/>
          </a:xfrm>
          <a:prstGeom prst="rect">
            <a:avLst/>
          </a:prstGeom>
          <a:noFill/>
        </p:spPr>
        <p:txBody>
          <a:bodyPr wrap="none" rtlCol="0">
            <a:spAutoFit/>
          </a:bodyPr>
          <a:lstStyle/>
          <a:p>
            <a:r>
              <a:rPr lang="en-US" sz="3200" b="1" dirty="0" smtClean="0">
                <a:solidFill>
                  <a:schemeClr val="bg1"/>
                </a:solidFill>
              </a:rPr>
              <a:t>Implementation</a:t>
            </a:r>
            <a:endParaRPr lang="en-US" sz="3200" b="1" dirty="0">
              <a:solidFill>
                <a:schemeClr val="bg1"/>
              </a:solidFill>
            </a:endParaRPr>
          </a:p>
        </p:txBody>
      </p:sp>
    </p:spTree>
    <p:extLst>
      <p:ext uri="{BB962C8B-B14F-4D97-AF65-F5344CB8AC3E}">
        <p14:creationId xmlns:p14="http://schemas.microsoft.com/office/powerpoint/2010/main" val="18325447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9100"/>
            <a:ext cx="8229600" cy="1143000"/>
          </a:xfrm>
        </p:spPr>
        <p:txBody>
          <a:bodyPr>
            <a:normAutofit/>
          </a:bodyPr>
          <a:lstStyle/>
          <a:p>
            <a:pPr algn="l"/>
            <a:r>
              <a:rPr lang="en-US" sz="3200" dirty="0" smtClean="0">
                <a:solidFill>
                  <a:schemeClr val="bg1"/>
                </a:solidFill>
              </a:rPr>
              <a:t>Ground Control</a:t>
            </a:r>
            <a:endParaRPr lang="en-US" sz="3200"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990600"/>
            <a:ext cx="6170198" cy="331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971273" y="0"/>
            <a:ext cx="2931828" cy="584775"/>
          </a:xfrm>
          <a:prstGeom prst="rect">
            <a:avLst/>
          </a:prstGeom>
          <a:noFill/>
        </p:spPr>
        <p:txBody>
          <a:bodyPr wrap="none" rtlCol="0">
            <a:spAutoFit/>
          </a:bodyPr>
          <a:lstStyle/>
          <a:p>
            <a:r>
              <a:rPr lang="en-US" sz="3200" b="1" dirty="0" smtClean="0">
                <a:solidFill>
                  <a:schemeClr val="bg1"/>
                </a:solidFill>
              </a:rPr>
              <a:t>Implementation</a:t>
            </a:r>
            <a:endParaRPr lang="en-US" sz="3200" b="1" dirty="0">
              <a:solidFill>
                <a:schemeClr val="bg1"/>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230956"/>
            <a:ext cx="4724400" cy="3093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9974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5134"/>
            <a:ext cx="9067800" cy="1143000"/>
          </a:xfrm>
        </p:spPr>
        <p:txBody>
          <a:bodyPr>
            <a:normAutofit/>
          </a:bodyPr>
          <a:lstStyle/>
          <a:p>
            <a:pPr algn="l"/>
            <a:r>
              <a:rPr lang="en-US" sz="3200" dirty="0" smtClean="0">
                <a:solidFill>
                  <a:schemeClr val="bg1"/>
                </a:solidFill>
              </a:rPr>
              <a:t>Non-Optimized Track Test</a:t>
            </a:r>
            <a:endParaRPr lang="en-US" sz="3200" dirty="0">
              <a:solidFill>
                <a:schemeClr val="bg1"/>
              </a:solidFill>
            </a:endParaRPr>
          </a:p>
        </p:txBody>
      </p:sp>
      <p:pic>
        <p:nvPicPr>
          <p:cNvPr id="4" name="Content Placeholder 3"/>
          <p:cNvPicPr>
            <a:picLocks noGrp="1"/>
          </p:cNvPicPr>
          <p:nvPr>
            <p:ph idx="1"/>
          </p:nvPr>
        </p:nvPicPr>
        <p:blipFill>
          <a:blip r:embed="rId2"/>
          <a:stretch>
            <a:fillRect/>
          </a:stretch>
        </p:blipFill>
        <p:spPr>
          <a:xfrm>
            <a:off x="3048000" y="1295400"/>
            <a:ext cx="5562600" cy="47244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241" y="1524000"/>
            <a:ext cx="2209117" cy="3881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486400" y="0"/>
            <a:ext cx="3624069" cy="584775"/>
          </a:xfrm>
          <a:prstGeom prst="rect">
            <a:avLst/>
          </a:prstGeom>
          <a:noFill/>
        </p:spPr>
        <p:txBody>
          <a:bodyPr wrap="none" rtlCol="0">
            <a:spAutoFit/>
          </a:bodyPr>
          <a:lstStyle/>
          <a:p>
            <a:r>
              <a:rPr lang="en-US" sz="3200" b="1" dirty="0" smtClean="0">
                <a:solidFill>
                  <a:schemeClr val="bg1"/>
                </a:solidFill>
              </a:rPr>
              <a:t>Results and Analysis</a:t>
            </a:r>
            <a:endParaRPr lang="en-US" sz="3200" b="1" dirty="0">
              <a:solidFill>
                <a:schemeClr val="bg1"/>
              </a:solidFill>
            </a:endParaRPr>
          </a:p>
        </p:txBody>
      </p:sp>
    </p:spTree>
    <p:extLst>
      <p:ext uri="{BB962C8B-B14F-4D97-AF65-F5344CB8AC3E}">
        <p14:creationId xmlns:p14="http://schemas.microsoft.com/office/powerpoint/2010/main" val="1920819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bg1"/>
                </a:solidFill>
              </a:rPr>
              <a:t>Introduction</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pPr>
              <a:buFont typeface="Wingdings" pitchFamily="2" charset="2"/>
              <a:buChar char="Ø"/>
            </a:pPr>
            <a:r>
              <a:rPr lang="en-US" dirty="0" smtClean="0">
                <a:solidFill>
                  <a:schemeClr val="bg1"/>
                </a:solidFill>
              </a:rPr>
              <a:t>Hovercrafts present a unique control challenge</a:t>
            </a:r>
          </a:p>
          <a:p>
            <a:pPr lvl="1">
              <a:buFont typeface="Wingdings" pitchFamily="2" charset="2"/>
              <a:buChar char="Ø"/>
            </a:pPr>
            <a:r>
              <a:rPr lang="en-US" dirty="0" smtClean="0">
                <a:solidFill>
                  <a:schemeClr val="bg1"/>
                </a:solidFill>
              </a:rPr>
              <a:t>It is an under-actuated system</a:t>
            </a:r>
          </a:p>
          <a:p>
            <a:pPr lvl="2">
              <a:buFont typeface="Wingdings" pitchFamily="2" charset="2"/>
              <a:buChar char="Ø"/>
            </a:pPr>
            <a:r>
              <a:rPr lang="en-US" dirty="0" smtClean="0">
                <a:solidFill>
                  <a:schemeClr val="bg1"/>
                </a:solidFill>
              </a:rPr>
              <a:t>3 DOF of motion, 2 DOF of control</a:t>
            </a:r>
            <a:endParaRPr lang="en-US" dirty="0">
              <a:solidFill>
                <a:schemeClr val="bg1"/>
              </a:solidFill>
            </a:endParaRPr>
          </a:p>
          <a:p>
            <a:pPr lvl="2">
              <a:buFont typeface="Wingdings" pitchFamily="2" charset="2"/>
              <a:buChar char="Ø"/>
            </a:pPr>
            <a:r>
              <a:rPr lang="en-US" dirty="0" smtClean="0">
                <a:solidFill>
                  <a:schemeClr val="bg1"/>
                </a:solidFill>
              </a:rPr>
              <a:t>Requires optimization techniques to operate</a:t>
            </a:r>
            <a:endParaRPr lang="en-US" dirty="0">
              <a:solidFill>
                <a:schemeClr val="bg1"/>
              </a:solidFill>
            </a:endParaRPr>
          </a:p>
          <a:p>
            <a:pPr>
              <a:buFont typeface="Wingdings" pitchFamily="2" charset="2"/>
              <a:buChar char="Ø"/>
            </a:pPr>
            <a:r>
              <a:rPr lang="en-US" dirty="0" smtClean="0">
                <a:solidFill>
                  <a:schemeClr val="bg1"/>
                </a:solidFill>
              </a:rPr>
              <a:t>The objective was to develop a robust control of the platform</a:t>
            </a:r>
          </a:p>
          <a:p>
            <a:pPr lvl="1">
              <a:buFont typeface="Wingdings" pitchFamily="2" charset="2"/>
              <a:buChar char="Ø"/>
            </a:pPr>
            <a:r>
              <a:rPr lang="en-US" dirty="0" smtClean="0">
                <a:solidFill>
                  <a:schemeClr val="bg1"/>
                </a:solidFill>
              </a:rPr>
              <a:t>Using GPS and </a:t>
            </a:r>
            <a:r>
              <a:rPr lang="en-US" dirty="0">
                <a:solidFill>
                  <a:schemeClr val="bg1"/>
                </a:solidFill>
              </a:rPr>
              <a:t>i</a:t>
            </a:r>
            <a:r>
              <a:rPr lang="en-US" dirty="0" smtClean="0">
                <a:solidFill>
                  <a:schemeClr val="bg1"/>
                </a:solidFill>
              </a:rPr>
              <a:t>nertial data provided by the IMU</a:t>
            </a:r>
          </a:p>
          <a:p>
            <a:pPr lvl="1">
              <a:buFont typeface="Wingdings" pitchFamily="2" charset="2"/>
              <a:buChar char="Ø"/>
            </a:pPr>
            <a:r>
              <a:rPr lang="en-US" dirty="0" smtClean="0">
                <a:solidFill>
                  <a:schemeClr val="bg1"/>
                </a:solidFill>
              </a:rPr>
              <a:t>Autonomously navigate between set waypoints</a:t>
            </a:r>
          </a:p>
        </p:txBody>
      </p:sp>
    </p:spTree>
    <p:extLst>
      <p:ext uri="{BB962C8B-B14F-4D97-AF65-F5344CB8AC3E}">
        <p14:creationId xmlns:p14="http://schemas.microsoft.com/office/powerpoint/2010/main" val="63880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152400"/>
            <a:ext cx="8686800" cy="1143000"/>
          </a:xfrm>
        </p:spPr>
        <p:txBody>
          <a:bodyPr>
            <a:normAutofit/>
          </a:bodyPr>
          <a:lstStyle/>
          <a:p>
            <a:pPr algn="l"/>
            <a:r>
              <a:rPr lang="en-US" sz="3200" dirty="0" smtClean="0">
                <a:solidFill>
                  <a:schemeClr val="bg1"/>
                </a:solidFill>
              </a:rPr>
              <a:t>Cross-Track Error Optimization</a:t>
            </a:r>
            <a:endParaRPr lang="en-US" sz="3200" dirty="0">
              <a:solidFill>
                <a:schemeClr val="bg1"/>
              </a:solidFill>
            </a:endParaRPr>
          </a:p>
        </p:txBody>
      </p:sp>
      <p:pic>
        <p:nvPicPr>
          <p:cNvPr id="5" name="Content Placeholder 4"/>
          <p:cNvPicPr>
            <a:picLocks noGrp="1"/>
          </p:cNvPicPr>
          <p:nvPr>
            <p:ph idx="1"/>
          </p:nvPr>
        </p:nvPicPr>
        <p:blipFill>
          <a:blip r:embed="rId2"/>
          <a:stretch>
            <a:fillRect/>
          </a:stretch>
        </p:blipFill>
        <p:spPr>
          <a:xfrm>
            <a:off x="3505200" y="1336894"/>
            <a:ext cx="4953000" cy="4683844"/>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16524" y="2764416"/>
            <a:ext cx="4290647"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486400" y="0"/>
            <a:ext cx="3624069" cy="584775"/>
          </a:xfrm>
          <a:prstGeom prst="rect">
            <a:avLst/>
          </a:prstGeom>
          <a:noFill/>
        </p:spPr>
        <p:txBody>
          <a:bodyPr wrap="none" rtlCol="0">
            <a:spAutoFit/>
          </a:bodyPr>
          <a:lstStyle/>
          <a:p>
            <a:r>
              <a:rPr lang="en-US" sz="3200" b="1" dirty="0" smtClean="0">
                <a:solidFill>
                  <a:schemeClr val="bg1"/>
                </a:solidFill>
              </a:rPr>
              <a:t>Results and Analysis</a:t>
            </a:r>
            <a:endParaRPr lang="en-US" sz="3200" b="1" dirty="0">
              <a:solidFill>
                <a:schemeClr val="bg1"/>
              </a:solidFill>
            </a:endParaRPr>
          </a:p>
        </p:txBody>
      </p:sp>
    </p:spTree>
    <p:extLst>
      <p:ext uri="{BB962C8B-B14F-4D97-AF65-F5344CB8AC3E}">
        <p14:creationId xmlns:p14="http://schemas.microsoft.com/office/powerpoint/2010/main" val="3153287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381000"/>
            <a:ext cx="9296400" cy="1143000"/>
          </a:xfrm>
        </p:spPr>
        <p:txBody>
          <a:bodyPr>
            <a:normAutofit/>
          </a:bodyPr>
          <a:lstStyle/>
          <a:p>
            <a:pPr algn="l"/>
            <a:r>
              <a:rPr lang="en-US" sz="3200" dirty="0" smtClean="0">
                <a:solidFill>
                  <a:schemeClr val="bg1"/>
                </a:solidFill>
              </a:rPr>
              <a:t>Steering/</a:t>
            </a:r>
            <a:r>
              <a:rPr lang="en-US" sz="3200" dirty="0" err="1" smtClean="0">
                <a:solidFill>
                  <a:schemeClr val="bg1"/>
                </a:solidFill>
              </a:rPr>
              <a:t>Crosstrack</a:t>
            </a:r>
            <a:r>
              <a:rPr lang="en-US" sz="3200" dirty="0" smtClean="0">
                <a:solidFill>
                  <a:schemeClr val="bg1"/>
                </a:solidFill>
              </a:rPr>
              <a:t> Optimization</a:t>
            </a:r>
            <a:endParaRPr lang="en-US" sz="3200" dirty="0">
              <a:solidFill>
                <a:schemeClr val="bg1"/>
              </a:solidFill>
            </a:endParaRPr>
          </a:p>
        </p:txBody>
      </p:sp>
      <p:pic>
        <p:nvPicPr>
          <p:cNvPr id="4" name="Content Placeholder 3"/>
          <p:cNvPicPr>
            <a:picLocks noGrp="1"/>
          </p:cNvPicPr>
          <p:nvPr>
            <p:ph idx="1"/>
          </p:nvPr>
        </p:nvPicPr>
        <p:blipFill>
          <a:blip r:embed="rId2"/>
          <a:stretch>
            <a:fillRect/>
          </a:stretch>
        </p:blipFill>
        <p:spPr>
          <a:xfrm>
            <a:off x="3886200" y="1562450"/>
            <a:ext cx="4462142" cy="4525963"/>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78" y="4029928"/>
            <a:ext cx="2813222" cy="2072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669" y="2029326"/>
            <a:ext cx="3089813" cy="1277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486400" y="0"/>
            <a:ext cx="3624069" cy="584775"/>
          </a:xfrm>
          <a:prstGeom prst="rect">
            <a:avLst/>
          </a:prstGeom>
          <a:noFill/>
        </p:spPr>
        <p:txBody>
          <a:bodyPr wrap="none" rtlCol="0">
            <a:spAutoFit/>
          </a:bodyPr>
          <a:lstStyle/>
          <a:p>
            <a:r>
              <a:rPr lang="en-US" sz="3200" b="1" dirty="0" smtClean="0">
                <a:solidFill>
                  <a:schemeClr val="bg1"/>
                </a:solidFill>
              </a:rPr>
              <a:t>Results and Analysis</a:t>
            </a:r>
            <a:endParaRPr lang="en-US" sz="3200" b="1" dirty="0">
              <a:solidFill>
                <a:schemeClr val="bg1"/>
              </a:solidFill>
            </a:endParaRPr>
          </a:p>
        </p:txBody>
      </p:sp>
    </p:spTree>
    <p:extLst>
      <p:ext uri="{BB962C8B-B14F-4D97-AF65-F5344CB8AC3E}">
        <p14:creationId xmlns:p14="http://schemas.microsoft.com/office/powerpoint/2010/main" val="2953782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4313" y="457200"/>
            <a:ext cx="8229600" cy="1143000"/>
          </a:xfrm>
        </p:spPr>
        <p:txBody>
          <a:bodyPr>
            <a:normAutofit/>
          </a:bodyPr>
          <a:lstStyle/>
          <a:p>
            <a:pPr algn="l"/>
            <a:r>
              <a:rPr lang="en-US" sz="3200" dirty="0" smtClean="0">
                <a:solidFill>
                  <a:schemeClr val="bg1"/>
                </a:solidFill>
              </a:rPr>
              <a:t>Stability Dependence on Initial Conditions</a:t>
            </a:r>
            <a:endParaRPr lang="en-US" sz="3200" dirty="0">
              <a:solidFill>
                <a:schemeClr val="bg1"/>
              </a:solidFill>
            </a:endParaRPr>
          </a:p>
        </p:txBody>
      </p:sp>
      <p:pic>
        <p:nvPicPr>
          <p:cNvPr id="4" name="Content Placeholder 3"/>
          <p:cNvPicPr>
            <a:picLocks noGrp="1"/>
          </p:cNvPicPr>
          <p:nvPr>
            <p:ph idx="1"/>
          </p:nvPr>
        </p:nvPicPr>
        <p:blipFill>
          <a:blip r:embed="rId2"/>
          <a:stretch>
            <a:fillRect/>
          </a:stretch>
        </p:blipFill>
        <p:spPr>
          <a:xfrm>
            <a:off x="4114800" y="1600200"/>
            <a:ext cx="4343400" cy="4410075"/>
          </a:xfrm>
          <a:prstGeom prst="rect">
            <a:avLst/>
          </a:prstGeom>
        </p:spPr>
      </p:pic>
      <p:sp>
        <p:nvSpPr>
          <p:cNvPr id="3" name="TextBox 2"/>
          <p:cNvSpPr txBox="1"/>
          <p:nvPr/>
        </p:nvSpPr>
        <p:spPr>
          <a:xfrm>
            <a:off x="5486400" y="0"/>
            <a:ext cx="3624069" cy="584775"/>
          </a:xfrm>
          <a:prstGeom prst="rect">
            <a:avLst/>
          </a:prstGeom>
          <a:noFill/>
        </p:spPr>
        <p:txBody>
          <a:bodyPr wrap="none" rtlCol="0">
            <a:spAutoFit/>
          </a:bodyPr>
          <a:lstStyle/>
          <a:p>
            <a:r>
              <a:rPr lang="en-US" sz="3200" b="1" dirty="0" smtClean="0">
                <a:solidFill>
                  <a:schemeClr val="bg1"/>
                </a:solidFill>
              </a:rPr>
              <a:t>Results and Analysis</a:t>
            </a:r>
            <a:endParaRPr lang="en-US" sz="3200" b="1" dirty="0">
              <a:solidFill>
                <a:schemeClr val="bg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004216">
            <a:off x="944377" y="2380441"/>
            <a:ext cx="2420117" cy="229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6265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0"/>
            <a:ext cx="8229600" cy="1143000"/>
          </a:xfrm>
        </p:spPr>
        <p:txBody>
          <a:bodyPr>
            <a:normAutofit/>
          </a:bodyPr>
          <a:lstStyle/>
          <a:p>
            <a:r>
              <a:rPr lang="en-US" sz="3200" b="1" dirty="0" smtClean="0">
                <a:solidFill>
                  <a:schemeClr val="bg1"/>
                </a:solidFill>
              </a:rPr>
              <a:t>Further Study</a:t>
            </a:r>
            <a:endParaRPr lang="en-US" sz="3200" b="1" dirty="0">
              <a:solidFill>
                <a:schemeClr val="bg1"/>
              </a:solidFill>
            </a:endParaRPr>
          </a:p>
        </p:txBody>
      </p:sp>
      <p:sp>
        <p:nvSpPr>
          <p:cNvPr id="3" name="Content Placeholder 2"/>
          <p:cNvSpPr>
            <a:spLocks noGrp="1"/>
          </p:cNvSpPr>
          <p:nvPr>
            <p:ph idx="1"/>
          </p:nvPr>
        </p:nvSpPr>
        <p:spPr>
          <a:xfrm>
            <a:off x="457200" y="1447800"/>
            <a:ext cx="8229600" cy="4525963"/>
          </a:xfrm>
        </p:spPr>
        <p:txBody>
          <a:bodyPr>
            <a:normAutofit fontScale="70000" lnSpcReduction="20000"/>
          </a:bodyPr>
          <a:lstStyle/>
          <a:p>
            <a:pPr>
              <a:buFont typeface="Wingdings" pitchFamily="2" charset="2"/>
              <a:buChar char="Ø"/>
            </a:pPr>
            <a:r>
              <a:rPr lang="en-US" dirty="0" smtClean="0">
                <a:solidFill>
                  <a:schemeClr val="bg1"/>
                </a:solidFill>
              </a:rPr>
              <a:t>Investigate terrain sensing</a:t>
            </a:r>
          </a:p>
          <a:p>
            <a:pPr lvl="1">
              <a:buFont typeface="Wingdings" pitchFamily="2" charset="2"/>
              <a:buChar char="Ø"/>
            </a:pPr>
            <a:r>
              <a:rPr lang="en-US" dirty="0" smtClean="0">
                <a:solidFill>
                  <a:schemeClr val="bg1"/>
                </a:solidFill>
              </a:rPr>
              <a:t>Infer terrain properties  from inertial data and adjust lift in response</a:t>
            </a:r>
          </a:p>
          <a:p>
            <a:pPr>
              <a:buFont typeface="Wingdings" pitchFamily="2" charset="2"/>
              <a:buChar char="Ø"/>
            </a:pPr>
            <a:r>
              <a:rPr lang="en-US" dirty="0" smtClean="0">
                <a:solidFill>
                  <a:schemeClr val="bg1"/>
                </a:solidFill>
              </a:rPr>
              <a:t>Explore path optimization</a:t>
            </a:r>
          </a:p>
          <a:p>
            <a:pPr lvl="1">
              <a:buFont typeface="Wingdings" pitchFamily="2" charset="2"/>
              <a:buChar char="Ø"/>
            </a:pPr>
            <a:r>
              <a:rPr lang="en-US" dirty="0" smtClean="0">
                <a:solidFill>
                  <a:schemeClr val="bg1"/>
                </a:solidFill>
              </a:rPr>
              <a:t>All waypoints are available at the start of flight</a:t>
            </a:r>
          </a:p>
          <a:p>
            <a:pPr lvl="1">
              <a:buFont typeface="Wingdings" pitchFamily="2" charset="2"/>
              <a:buChar char="Ø"/>
            </a:pPr>
            <a:r>
              <a:rPr lang="en-US" dirty="0" smtClean="0">
                <a:solidFill>
                  <a:schemeClr val="bg1"/>
                </a:solidFill>
              </a:rPr>
              <a:t>It should be possible to look forward in the path and plan actions beforehand</a:t>
            </a:r>
          </a:p>
          <a:p>
            <a:pPr>
              <a:buFont typeface="Wingdings" pitchFamily="2" charset="2"/>
              <a:buChar char="Ø"/>
            </a:pPr>
            <a:r>
              <a:rPr lang="en-US" dirty="0" smtClean="0">
                <a:solidFill>
                  <a:schemeClr val="bg1"/>
                </a:solidFill>
              </a:rPr>
              <a:t>Develop controls to be used with a craft using differential thrust</a:t>
            </a:r>
          </a:p>
          <a:p>
            <a:pPr lvl="1">
              <a:buFont typeface="Wingdings" pitchFamily="2" charset="2"/>
              <a:buChar char="Ø"/>
            </a:pPr>
            <a:r>
              <a:rPr lang="en-US" dirty="0" smtClean="0">
                <a:solidFill>
                  <a:schemeClr val="bg1"/>
                </a:solidFill>
              </a:rPr>
              <a:t>Decoupling turning moment and thrust allows path optimization to be explored</a:t>
            </a:r>
          </a:p>
          <a:p>
            <a:pPr>
              <a:buFont typeface="Wingdings" pitchFamily="2" charset="2"/>
              <a:buChar char="Ø"/>
            </a:pPr>
            <a:r>
              <a:rPr lang="en-US" dirty="0" smtClean="0">
                <a:solidFill>
                  <a:schemeClr val="bg1"/>
                </a:solidFill>
              </a:rPr>
              <a:t>Use sonar capabilities for obstacle avoidance</a:t>
            </a:r>
          </a:p>
          <a:p>
            <a:pPr lvl="1">
              <a:buFont typeface="Wingdings" pitchFamily="2" charset="2"/>
              <a:buChar char="Ø"/>
            </a:pPr>
            <a:r>
              <a:rPr lang="en-US" dirty="0" err="1" smtClean="0">
                <a:solidFill>
                  <a:schemeClr val="bg1"/>
                </a:solidFill>
              </a:rPr>
              <a:t>ArduRover</a:t>
            </a:r>
            <a:r>
              <a:rPr lang="en-US" dirty="0" smtClean="0">
                <a:solidFill>
                  <a:schemeClr val="bg1"/>
                </a:solidFill>
              </a:rPr>
              <a:t> software has the capability of doing obstacle avoidance</a:t>
            </a:r>
          </a:p>
          <a:p>
            <a:pPr lvl="1">
              <a:buFont typeface="Wingdings" pitchFamily="2" charset="2"/>
              <a:buChar char="Ø"/>
            </a:pPr>
            <a:r>
              <a:rPr lang="en-US" dirty="0" smtClean="0">
                <a:solidFill>
                  <a:schemeClr val="bg1"/>
                </a:solidFill>
              </a:rPr>
              <a:t>Adding a sonar module, autonomous navigation could be improved</a:t>
            </a:r>
            <a:endParaRPr lang="en-US" dirty="0">
              <a:solidFill>
                <a:schemeClr val="bg1"/>
              </a:solidFill>
            </a:endParaRPr>
          </a:p>
        </p:txBody>
      </p:sp>
    </p:spTree>
    <p:extLst>
      <p:ext uri="{BB962C8B-B14F-4D97-AF65-F5344CB8AC3E}">
        <p14:creationId xmlns:p14="http://schemas.microsoft.com/office/powerpoint/2010/main" val="2074066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1143000"/>
          </a:xfrm>
        </p:spPr>
        <p:txBody>
          <a:bodyPr/>
          <a:lstStyle/>
          <a:p>
            <a:pPr algn="l"/>
            <a:r>
              <a:rPr lang="en-US" dirty="0" smtClean="0">
                <a:solidFill>
                  <a:schemeClr val="bg1"/>
                </a:solidFill>
              </a:rPr>
              <a:t>Special Thanks</a:t>
            </a:r>
            <a:endParaRPr lang="en-US" dirty="0">
              <a:solidFill>
                <a:schemeClr val="bg1"/>
              </a:solidFill>
            </a:endParaRPr>
          </a:p>
        </p:txBody>
      </p:sp>
      <p:sp>
        <p:nvSpPr>
          <p:cNvPr id="3" name="Content Placeholder 2"/>
          <p:cNvSpPr>
            <a:spLocks noGrp="1"/>
          </p:cNvSpPr>
          <p:nvPr>
            <p:ph idx="1"/>
          </p:nvPr>
        </p:nvSpPr>
        <p:spPr>
          <a:xfrm>
            <a:off x="457200" y="1447800"/>
            <a:ext cx="8229600" cy="4525963"/>
          </a:xfrm>
        </p:spPr>
        <p:txBody>
          <a:bodyPr>
            <a:noAutofit/>
          </a:bodyPr>
          <a:lstStyle/>
          <a:p>
            <a:pPr marL="0" indent="0" algn="just">
              <a:buNone/>
            </a:pPr>
            <a:r>
              <a:rPr lang="en-US" sz="2000" dirty="0">
                <a:solidFill>
                  <a:schemeClr val="bg1"/>
                </a:solidFill>
              </a:rPr>
              <a:t>We would like to acknowledge the efforts of Professor </a:t>
            </a:r>
            <a:r>
              <a:rPr lang="en-US" sz="2000" dirty="0" err="1">
                <a:solidFill>
                  <a:schemeClr val="bg1"/>
                </a:solidFill>
              </a:rPr>
              <a:t>Raptis</a:t>
            </a:r>
            <a:r>
              <a:rPr lang="en-US" sz="2000" dirty="0">
                <a:solidFill>
                  <a:schemeClr val="bg1"/>
                </a:solidFill>
              </a:rPr>
              <a:t> in acting as our capstone advisor. His contributions to our understanding of the theoretical and practical implementations of the control algorithm were invaluable. We would like to thank all the professors of the Mechanical Engineering Department for providing us the knowledge that was applied in successfully achieving the goal of this project. Additionally, we would like to thank RC Buyer’s Warehouse of Nashua, NH for providing advice on equipment selection.</a:t>
            </a:r>
          </a:p>
          <a:p>
            <a:endParaRPr lang="en-US" sz="2000" b="1" dirty="0">
              <a:solidFill>
                <a:schemeClr val="bg1"/>
              </a:solidFill>
            </a:endParaRPr>
          </a:p>
        </p:txBody>
      </p:sp>
    </p:spTree>
    <p:extLst>
      <p:ext uri="{BB962C8B-B14F-4D97-AF65-F5344CB8AC3E}">
        <p14:creationId xmlns:p14="http://schemas.microsoft.com/office/powerpoint/2010/main" val="150512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0" y="0"/>
            <a:ext cx="3733800" cy="762000"/>
          </a:xfrm>
        </p:spPr>
        <p:txBody>
          <a:bodyPr>
            <a:normAutofit/>
          </a:bodyPr>
          <a:lstStyle/>
          <a:p>
            <a:r>
              <a:rPr lang="en-US" sz="3200" b="1" dirty="0" smtClean="0">
                <a:solidFill>
                  <a:schemeClr val="bg1"/>
                </a:solidFill>
              </a:rPr>
              <a:t>Overview</a:t>
            </a:r>
            <a:endParaRPr lang="en-US" sz="3200" b="1" dirty="0">
              <a:solidFill>
                <a:schemeClr val="bg1"/>
              </a:solidFill>
            </a:endParaRPr>
          </a:p>
        </p:txBody>
      </p:sp>
      <p:sp>
        <p:nvSpPr>
          <p:cNvPr id="3" name="Content Placeholder 2"/>
          <p:cNvSpPr>
            <a:spLocks noGrp="1"/>
          </p:cNvSpPr>
          <p:nvPr>
            <p:ph idx="1"/>
          </p:nvPr>
        </p:nvSpPr>
        <p:spPr>
          <a:xfrm>
            <a:off x="838200" y="457200"/>
            <a:ext cx="8229600" cy="5715000"/>
          </a:xfrm>
        </p:spPr>
        <p:txBody>
          <a:bodyPr>
            <a:normAutofit fontScale="55000" lnSpcReduction="20000"/>
          </a:bodyPr>
          <a:lstStyle/>
          <a:p>
            <a:pPr marL="571500" indent="-571500">
              <a:buFont typeface="+mj-lt"/>
              <a:buAutoNum type="romanUcPeriod"/>
            </a:pPr>
            <a:r>
              <a:rPr lang="en-US" dirty="0" smtClean="0">
                <a:solidFill>
                  <a:schemeClr val="bg1"/>
                </a:solidFill>
              </a:rPr>
              <a:t>Hovercraft Platform</a:t>
            </a:r>
          </a:p>
          <a:p>
            <a:pPr marL="971550" lvl="1" indent="-571500">
              <a:buFont typeface="+mj-lt"/>
              <a:buAutoNum type="alphaLcParenR"/>
            </a:pPr>
            <a:r>
              <a:rPr lang="en-US" dirty="0" smtClean="0">
                <a:solidFill>
                  <a:schemeClr val="bg1"/>
                </a:solidFill>
              </a:rPr>
              <a:t>Theory</a:t>
            </a:r>
          </a:p>
          <a:p>
            <a:pPr marL="971550" lvl="1" indent="-571500">
              <a:buFont typeface="+mj-lt"/>
              <a:buAutoNum type="alphaLcParenR"/>
            </a:pPr>
            <a:r>
              <a:rPr lang="en-US" dirty="0" smtClean="0">
                <a:solidFill>
                  <a:schemeClr val="bg1"/>
                </a:solidFill>
              </a:rPr>
              <a:t>Mechanical Systems</a:t>
            </a:r>
          </a:p>
          <a:p>
            <a:pPr marL="971550" lvl="1" indent="-571500">
              <a:buFont typeface="+mj-lt"/>
              <a:buAutoNum type="alphaLcParenR"/>
            </a:pPr>
            <a:r>
              <a:rPr lang="en-US" dirty="0" smtClean="0">
                <a:solidFill>
                  <a:schemeClr val="bg1"/>
                </a:solidFill>
              </a:rPr>
              <a:t>APM</a:t>
            </a:r>
          </a:p>
          <a:p>
            <a:pPr marL="971550" lvl="1" indent="-571500">
              <a:buFont typeface="+mj-lt"/>
              <a:buAutoNum type="alphaLcParenR"/>
            </a:pPr>
            <a:r>
              <a:rPr lang="en-US" dirty="0" smtClean="0">
                <a:solidFill>
                  <a:schemeClr val="bg1"/>
                </a:solidFill>
              </a:rPr>
              <a:t>Design Methodology</a:t>
            </a:r>
          </a:p>
          <a:p>
            <a:pPr marL="571500" indent="-571500">
              <a:buFont typeface="+mj-lt"/>
              <a:buAutoNum type="romanUcPeriod"/>
            </a:pPr>
            <a:r>
              <a:rPr lang="en-US" dirty="0" smtClean="0">
                <a:solidFill>
                  <a:schemeClr val="bg1"/>
                </a:solidFill>
              </a:rPr>
              <a:t>Control Algorithm </a:t>
            </a:r>
          </a:p>
          <a:p>
            <a:pPr marL="971550" lvl="1" indent="-571500">
              <a:buFont typeface="+mj-lt"/>
              <a:buAutoNum type="alphaLcParenR"/>
            </a:pPr>
            <a:r>
              <a:rPr lang="en-US" dirty="0" smtClean="0">
                <a:solidFill>
                  <a:schemeClr val="bg1"/>
                </a:solidFill>
              </a:rPr>
              <a:t>Concepts</a:t>
            </a:r>
          </a:p>
          <a:p>
            <a:pPr marL="971550" lvl="1" indent="-571500">
              <a:buFont typeface="+mj-lt"/>
              <a:buAutoNum type="alphaLcParenR"/>
            </a:pPr>
            <a:r>
              <a:rPr lang="en-US" dirty="0" smtClean="0">
                <a:solidFill>
                  <a:schemeClr val="bg1"/>
                </a:solidFill>
              </a:rPr>
              <a:t>Inertial frame and body frame-dynamics of hovercraft</a:t>
            </a:r>
          </a:p>
          <a:p>
            <a:pPr marL="971550" lvl="1" indent="-571500">
              <a:buFont typeface="+mj-lt"/>
              <a:buAutoNum type="alphaLcParenR"/>
            </a:pPr>
            <a:r>
              <a:rPr lang="en-US" dirty="0" smtClean="0">
                <a:solidFill>
                  <a:schemeClr val="bg1"/>
                </a:solidFill>
              </a:rPr>
              <a:t>Inertial frame and body frame-kinematics of hovercraft</a:t>
            </a:r>
          </a:p>
          <a:p>
            <a:pPr marL="971550" lvl="1" indent="-571500">
              <a:buFont typeface="+mj-lt"/>
              <a:buAutoNum type="alphaLcParenR"/>
            </a:pPr>
            <a:r>
              <a:rPr lang="en-US" dirty="0" smtClean="0">
                <a:solidFill>
                  <a:schemeClr val="bg1"/>
                </a:solidFill>
              </a:rPr>
              <a:t>Set Point detection-turning</a:t>
            </a:r>
          </a:p>
          <a:p>
            <a:pPr marL="971550" lvl="1" indent="-571500">
              <a:buFont typeface="+mj-lt"/>
              <a:buAutoNum type="alphaLcParenR"/>
            </a:pPr>
            <a:r>
              <a:rPr lang="en-US" dirty="0" err="1" smtClean="0">
                <a:solidFill>
                  <a:schemeClr val="bg1"/>
                </a:solidFill>
              </a:rPr>
              <a:t>Setpoint</a:t>
            </a:r>
            <a:r>
              <a:rPr lang="en-US" dirty="0" smtClean="0">
                <a:solidFill>
                  <a:schemeClr val="bg1"/>
                </a:solidFill>
              </a:rPr>
              <a:t> detection-cruising</a:t>
            </a:r>
          </a:p>
          <a:p>
            <a:pPr marL="571500" indent="-571500">
              <a:buFont typeface="+mj-lt"/>
              <a:buAutoNum type="romanUcPeriod"/>
            </a:pPr>
            <a:r>
              <a:rPr lang="en-US" dirty="0" smtClean="0">
                <a:solidFill>
                  <a:schemeClr val="bg1"/>
                </a:solidFill>
              </a:rPr>
              <a:t>Implementation</a:t>
            </a:r>
          </a:p>
          <a:p>
            <a:pPr marL="971550" lvl="1" indent="-571500">
              <a:buFont typeface="+mj-lt"/>
              <a:buAutoNum type="alphaLcParenR"/>
            </a:pPr>
            <a:r>
              <a:rPr lang="en-US" dirty="0" smtClean="0">
                <a:solidFill>
                  <a:schemeClr val="bg1"/>
                </a:solidFill>
              </a:rPr>
              <a:t>Procedures and Methods for Design</a:t>
            </a:r>
          </a:p>
          <a:p>
            <a:pPr marL="971550" lvl="1" indent="-571500">
              <a:buFont typeface="+mj-lt"/>
              <a:buAutoNum type="alphaLcParenR"/>
            </a:pPr>
            <a:r>
              <a:rPr lang="en-US" dirty="0" smtClean="0">
                <a:solidFill>
                  <a:schemeClr val="bg1"/>
                </a:solidFill>
              </a:rPr>
              <a:t>Code Generation</a:t>
            </a:r>
          </a:p>
          <a:p>
            <a:pPr marL="971550" lvl="1" indent="-571500">
              <a:buFont typeface="+mj-lt"/>
              <a:buAutoNum type="alphaLcParenR"/>
            </a:pPr>
            <a:r>
              <a:rPr lang="en-US" dirty="0" smtClean="0">
                <a:solidFill>
                  <a:schemeClr val="bg1"/>
                </a:solidFill>
              </a:rPr>
              <a:t>Ground Control</a:t>
            </a:r>
          </a:p>
          <a:p>
            <a:pPr marL="571500" indent="-571500">
              <a:buFont typeface="+mj-lt"/>
              <a:buAutoNum type="romanUcPeriod"/>
            </a:pPr>
            <a:r>
              <a:rPr lang="en-US" dirty="0" smtClean="0">
                <a:solidFill>
                  <a:schemeClr val="bg1"/>
                </a:solidFill>
              </a:rPr>
              <a:t>Results and Analysis</a:t>
            </a:r>
          </a:p>
          <a:p>
            <a:pPr marL="971550" lvl="1" indent="-571500">
              <a:buFont typeface="+mj-lt"/>
              <a:buAutoNum type="alphaLcParenR"/>
            </a:pPr>
            <a:r>
              <a:rPr lang="en-US" dirty="0" smtClean="0">
                <a:solidFill>
                  <a:schemeClr val="bg1"/>
                </a:solidFill>
              </a:rPr>
              <a:t>Non-Optimized Track Test</a:t>
            </a:r>
          </a:p>
          <a:p>
            <a:pPr marL="971550" lvl="1" indent="-571500">
              <a:buFont typeface="+mj-lt"/>
              <a:buAutoNum type="alphaLcParenR"/>
            </a:pPr>
            <a:r>
              <a:rPr lang="en-US" dirty="0" smtClean="0">
                <a:solidFill>
                  <a:schemeClr val="bg1"/>
                </a:solidFill>
              </a:rPr>
              <a:t>Cross Track Error Optimized Track Test</a:t>
            </a:r>
          </a:p>
          <a:p>
            <a:pPr marL="971550" lvl="1" indent="-571500">
              <a:buFont typeface="+mj-lt"/>
              <a:buAutoNum type="alphaLcParenR"/>
            </a:pPr>
            <a:r>
              <a:rPr lang="en-US" dirty="0" smtClean="0">
                <a:solidFill>
                  <a:schemeClr val="bg1"/>
                </a:solidFill>
              </a:rPr>
              <a:t>Steering/</a:t>
            </a:r>
            <a:r>
              <a:rPr lang="en-US" dirty="0" err="1" smtClean="0">
                <a:solidFill>
                  <a:schemeClr val="bg1"/>
                </a:solidFill>
              </a:rPr>
              <a:t>Crosstrack</a:t>
            </a:r>
            <a:r>
              <a:rPr lang="en-US" dirty="0" smtClean="0">
                <a:solidFill>
                  <a:schemeClr val="bg1"/>
                </a:solidFill>
              </a:rPr>
              <a:t> Optimized &amp; Box Test</a:t>
            </a:r>
          </a:p>
          <a:p>
            <a:pPr marL="971550" lvl="1" indent="-571500">
              <a:buFont typeface="+mj-lt"/>
              <a:buAutoNum type="alphaLcParenR"/>
            </a:pPr>
            <a:r>
              <a:rPr lang="en-US" dirty="0" smtClean="0">
                <a:solidFill>
                  <a:schemeClr val="bg1"/>
                </a:solidFill>
              </a:rPr>
              <a:t>Stability Dependence on Initial Conditions</a:t>
            </a:r>
          </a:p>
          <a:p>
            <a:pPr marL="571500" indent="-571500">
              <a:buFont typeface="+mj-lt"/>
              <a:buAutoNum type="romanUcPeriod"/>
            </a:pPr>
            <a:r>
              <a:rPr lang="en-US" dirty="0" smtClean="0">
                <a:solidFill>
                  <a:schemeClr val="bg1"/>
                </a:solidFill>
              </a:rPr>
              <a:t>Further Study</a:t>
            </a:r>
          </a:p>
          <a:p>
            <a:pPr marL="571500" indent="-571500">
              <a:buFont typeface="+mj-lt"/>
              <a:buAutoNum type="romanUcPeriod"/>
            </a:pPr>
            <a:r>
              <a:rPr lang="en-US" dirty="0" smtClean="0">
                <a:solidFill>
                  <a:schemeClr val="bg1"/>
                </a:solidFill>
              </a:rPr>
              <a:t>Special </a:t>
            </a:r>
            <a:r>
              <a:rPr lang="en-US" dirty="0" smtClean="0">
                <a:solidFill>
                  <a:schemeClr val="bg1"/>
                </a:solidFill>
              </a:rPr>
              <a:t>Thanks</a:t>
            </a:r>
            <a:endParaRPr lang="en-US" dirty="0" smtClean="0">
              <a:solidFill>
                <a:schemeClr val="bg1"/>
              </a:solidFill>
            </a:endParaRPr>
          </a:p>
        </p:txBody>
      </p:sp>
    </p:spTree>
    <p:extLst>
      <p:ext uri="{BB962C8B-B14F-4D97-AF65-F5344CB8AC3E}">
        <p14:creationId xmlns:p14="http://schemas.microsoft.com/office/powerpoint/2010/main" val="204340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69912"/>
            <a:ext cx="8229600" cy="1143000"/>
          </a:xfrm>
        </p:spPr>
        <p:txBody>
          <a:bodyPr>
            <a:normAutofit/>
          </a:bodyPr>
          <a:lstStyle/>
          <a:p>
            <a:r>
              <a:rPr lang="en-US" sz="3200" dirty="0" smtClean="0">
                <a:solidFill>
                  <a:schemeClr val="bg1"/>
                </a:solidFill>
              </a:rPr>
              <a:t>Theory</a:t>
            </a:r>
            <a:endParaRPr lang="en-US" sz="3200"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143000"/>
            <a:ext cx="67437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95401" y="4114800"/>
            <a:ext cx="6934200" cy="2246769"/>
          </a:xfrm>
          <a:prstGeom prst="rect">
            <a:avLst/>
          </a:prstGeom>
          <a:noFill/>
        </p:spPr>
        <p:txBody>
          <a:bodyPr wrap="square" rtlCol="0">
            <a:spAutoFit/>
          </a:bodyPr>
          <a:lstStyle/>
          <a:p>
            <a:pPr marL="285750" indent="-285750">
              <a:buFont typeface="Arial" pitchFamily="34" charset="0"/>
              <a:buChar char="•"/>
            </a:pPr>
            <a:r>
              <a:rPr lang="en-US" sz="2000" dirty="0" smtClean="0">
                <a:solidFill>
                  <a:schemeClr val="bg1"/>
                </a:solidFill>
              </a:rPr>
              <a:t>Lift Fan supplies air pressure filling the cavity and inflating the skirt</a:t>
            </a:r>
          </a:p>
          <a:p>
            <a:pPr marL="285750" indent="-285750">
              <a:buFont typeface="Arial" pitchFamily="34" charset="0"/>
              <a:buChar char="•"/>
            </a:pPr>
            <a:r>
              <a:rPr lang="en-US" sz="2000" dirty="0" smtClean="0">
                <a:solidFill>
                  <a:schemeClr val="bg1"/>
                </a:solidFill>
              </a:rPr>
              <a:t>Once the air pressure equals the weight of the hovercraft the hover craft lifts and air escapes from the outlet ducts. </a:t>
            </a:r>
          </a:p>
          <a:p>
            <a:pPr marL="285750" indent="-285750">
              <a:buFont typeface="Arial" pitchFamily="34" charset="0"/>
              <a:buChar char="•"/>
            </a:pPr>
            <a:r>
              <a:rPr lang="en-US" sz="2000" dirty="0" smtClean="0">
                <a:solidFill>
                  <a:schemeClr val="bg1"/>
                </a:solidFill>
              </a:rPr>
              <a:t>The escaping air creates a thin layer of air between the skirt and ground allowing the hovercraft to float over the ground. </a:t>
            </a:r>
          </a:p>
          <a:p>
            <a:pPr marL="285750" indent="-285750">
              <a:buFont typeface="Arial" pitchFamily="34" charset="0"/>
              <a:buChar char="•"/>
            </a:pPr>
            <a:endParaRPr lang="en-US" sz="2000" dirty="0" smtClean="0">
              <a:solidFill>
                <a:schemeClr val="bg1"/>
              </a:solidFill>
            </a:endParaRPr>
          </a:p>
        </p:txBody>
      </p:sp>
      <p:sp>
        <p:nvSpPr>
          <p:cNvPr id="5" name="Title 1"/>
          <p:cNvSpPr txBox="1">
            <a:spLocks/>
          </p:cNvSpPr>
          <p:nvPr/>
        </p:nvSpPr>
        <p:spPr>
          <a:xfrm>
            <a:off x="4038600" y="0"/>
            <a:ext cx="6477000" cy="6414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bg1"/>
                </a:solidFill>
              </a:rPr>
              <a:t>Hovercraft Platform</a:t>
            </a:r>
            <a:endParaRPr lang="en-US" sz="3200" b="1" dirty="0">
              <a:solidFill>
                <a:schemeClr val="bg1"/>
              </a:solidFill>
            </a:endParaRPr>
          </a:p>
        </p:txBody>
      </p:sp>
    </p:spTree>
    <p:extLst>
      <p:ext uri="{BB962C8B-B14F-4D97-AF65-F5344CB8AC3E}">
        <p14:creationId xmlns:p14="http://schemas.microsoft.com/office/powerpoint/2010/main" val="3723070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69912"/>
            <a:ext cx="8229600" cy="1143000"/>
          </a:xfrm>
        </p:spPr>
        <p:txBody>
          <a:bodyPr>
            <a:normAutofit/>
          </a:bodyPr>
          <a:lstStyle/>
          <a:p>
            <a:r>
              <a:rPr lang="en-US" sz="3200" dirty="0" smtClean="0">
                <a:solidFill>
                  <a:schemeClr val="bg1"/>
                </a:solidFill>
              </a:rPr>
              <a:t>Mechanical Systems</a:t>
            </a:r>
            <a:endParaRPr lang="en-US" sz="3200" dirty="0">
              <a:solidFill>
                <a:schemeClr val="bg1"/>
              </a:solidFill>
            </a:endParaRPr>
          </a:p>
        </p:txBody>
      </p:sp>
      <p:sp>
        <p:nvSpPr>
          <p:cNvPr id="3" name="Content Placeholder 2"/>
          <p:cNvSpPr>
            <a:spLocks noGrp="1"/>
          </p:cNvSpPr>
          <p:nvPr>
            <p:ph idx="1"/>
          </p:nvPr>
        </p:nvSpPr>
        <p:spPr>
          <a:xfrm>
            <a:off x="4267200" y="1392237"/>
            <a:ext cx="4648200" cy="4525963"/>
          </a:xfrm>
        </p:spPr>
        <p:txBody>
          <a:bodyPr>
            <a:normAutofit/>
          </a:bodyPr>
          <a:lstStyle/>
          <a:p>
            <a:pPr>
              <a:buFont typeface="Wingdings" pitchFamily="2" charset="2"/>
              <a:buChar char="Ø"/>
            </a:pPr>
            <a:r>
              <a:rPr lang="en-US" sz="2800" dirty="0" smtClean="0">
                <a:solidFill>
                  <a:schemeClr val="bg1"/>
                </a:solidFill>
              </a:rPr>
              <a:t>Modified model hovercraft</a:t>
            </a:r>
          </a:p>
          <a:p>
            <a:pPr>
              <a:buFont typeface="Wingdings" pitchFamily="2" charset="2"/>
              <a:buChar char="Ø"/>
            </a:pPr>
            <a:r>
              <a:rPr lang="en-US" sz="2800" dirty="0" smtClean="0">
                <a:solidFill>
                  <a:schemeClr val="bg1"/>
                </a:solidFill>
              </a:rPr>
              <a:t>Servo driven rudder system. </a:t>
            </a:r>
          </a:p>
          <a:p>
            <a:pPr>
              <a:buFont typeface="Wingdings" pitchFamily="2" charset="2"/>
              <a:buChar char="Ø"/>
            </a:pPr>
            <a:r>
              <a:rPr lang="en-US" sz="2800" dirty="0" smtClean="0">
                <a:solidFill>
                  <a:schemeClr val="bg1"/>
                </a:solidFill>
              </a:rPr>
              <a:t>Single propeller thrust and lift fans. </a:t>
            </a:r>
          </a:p>
          <a:p>
            <a:pPr>
              <a:buFont typeface="Wingdings" pitchFamily="2" charset="2"/>
              <a:buChar char="Ø"/>
            </a:pPr>
            <a:r>
              <a:rPr lang="en-US" sz="2800" dirty="0" smtClean="0">
                <a:solidFill>
                  <a:schemeClr val="bg1"/>
                </a:solidFill>
              </a:rPr>
              <a:t>Powered by 2000mAh NiMH and 3200mAh 4S </a:t>
            </a:r>
            <a:r>
              <a:rPr lang="en-US" sz="2800" dirty="0" err="1" smtClean="0">
                <a:solidFill>
                  <a:schemeClr val="bg1"/>
                </a:solidFill>
              </a:rPr>
              <a:t>LiPo</a:t>
            </a:r>
            <a:r>
              <a:rPr lang="en-US" sz="2800" dirty="0" smtClean="0">
                <a:solidFill>
                  <a:schemeClr val="bg1"/>
                </a:solidFill>
              </a:rPr>
              <a:t> </a:t>
            </a:r>
            <a:r>
              <a:rPr lang="en-US" sz="2800" dirty="0" err="1" smtClean="0">
                <a:solidFill>
                  <a:schemeClr val="bg1"/>
                </a:solidFill>
              </a:rPr>
              <a:t>batterys</a:t>
            </a:r>
            <a:r>
              <a:rPr lang="en-US" sz="2800" dirty="0" smtClean="0">
                <a:solidFill>
                  <a:schemeClr val="bg1"/>
                </a:solidFill>
              </a:rPr>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84706"/>
            <a:ext cx="3505200" cy="4806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4038600" y="0"/>
            <a:ext cx="6477000" cy="6414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bg1"/>
                </a:solidFill>
              </a:rPr>
              <a:t>Hovercraft Platform</a:t>
            </a:r>
            <a:endParaRPr lang="en-US" sz="3200" b="1" dirty="0">
              <a:solidFill>
                <a:schemeClr val="bg1"/>
              </a:solidFill>
            </a:endParaRPr>
          </a:p>
        </p:txBody>
      </p:sp>
    </p:spTree>
    <p:extLst>
      <p:ext uri="{BB962C8B-B14F-4D97-AF65-F5344CB8AC3E}">
        <p14:creationId xmlns:p14="http://schemas.microsoft.com/office/powerpoint/2010/main" val="98579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4826" y="320706"/>
            <a:ext cx="8229600" cy="1143000"/>
          </a:xfrm>
        </p:spPr>
        <p:txBody>
          <a:bodyPr>
            <a:normAutofit/>
          </a:bodyPr>
          <a:lstStyle/>
          <a:p>
            <a:r>
              <a:rPr lang="en-US" sz="3200" dirty="0" smtClean="0">
                <a:solidFill>
                  <a:schemeClr val="bg1"/>
                </a:solidFill>
              </a:rPr>
              <a:t>Electronics</a:t>
            </a:r>
            <a:endParaRPr lang="en-US" sz="3200" dirty="0">
              <a:solidFill>
                <a:schemeClr val="bg1"/>
              </a:solidFill>
            </a:endParaRP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066800"/>
            <a:ext cx="25908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http://store.diydrones.com/v/vspfiles/photos/BR-3DRLEA-6-2T.jpg">
            <a:hlinkClick r:id="rId3" tooltip="&quot;3DR GPS uBlox LEA-6&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533400" y="3886200"/>
            <a:ext cx="1828800" cy="1828800"/>
          </a:xfrm>
          <a:prstGeom prst="rect">
            <a:avLst/>
          </a:prstGeom>
          <a:noFill/>
          <a:ln>
            <a:noFill/>
          </a:ln>
        </p:spPr>
      </p:pic>
      <p:sp>
        <p:nvSpPr>
          <p:cNvPr id="6" name="TextBox 5"/>
          <p:cNvSpPr txBox="1"/>
          <p:nvPr/>
        </p:nvSpPr>
        <p:spPr>
          <a:xfrm>
            <a:off x="1175206" y="3159896"/>
            <a:ext cx="649537" cy="369332"/>
          </a:xfrm>
          <a:prstGeom prst="rect">
            <a:avLst/>
          </a:prstGeom>
          <a:noFill/>
        </p:spPr>
        <p:txBody>
          <a:bodyPr wrap="none" rtlCol="0">
            <a:spAutoFit/>
          </a:bodyPr>
          <a:lstStyle/>
          <a:p>
            <a:r>
              <a:rPr lang="en-US" b="1" dirty="0" smtClean="0">
                <a:solidFill>
                  <a:schemeClr val="bg1"/>
                </a:solidFill>
              </a:rPr>
              <a:t>APM</a:t>
            </a:r>
            <a:endParaRPr lang="en-US" b="1" dirty="0">
              <a:solidFill>
                <a:schemeClr val="bg1"/>
              </a:solidFill>
            </a:endParaRPr>
          </a:p>
        </p:txBody>
      </p:sp>
      <p:sp>
        <p:nvSpPr>
          <p:cNvPr id="7" name="TextBox 6"/>
          <p:cNvSpPr txBox="1"/>
          <p:nvPr/>
        </p:nvSpPr>
        <p:spPr>
          <a:xfrm>
            <a:off x="1123031" y="5715000"/>
            <a:ext cx="564578" cy="369332"/>
          </a:xfrm>
          <a:prstGeom prst="rect">
            <a:avLst/>
          </a:prstGeom>
          <a:noFill/>
        </p:spPr>
        <p:txBody>
          <a:bodyPr wrap="none" rtlCol="0">
            <a:spAutoFit/>
          </a:bodyPr>
          <a:lstStyle/>
          <a:p>
            <a:r>
              <a:rPr lang="en-US" b="1" dirty="0" smtClean="0">
                <a:solidFill>
                  <a:schemeClr val="bg1"/>
                </a:solidFill>
              </a:rPr>
              <a:t>GPS</a:t>
            </a:r>
            <a:endParaRPr lang="en-US" b="1" dirty="0">
              <a:solidFill>
                <a:schemeClr val="bg1"/>
              </a:solidFill>
            </a:endParaRPr>
          </a:p>
        </p:txBody>
      </p:sp>
      <p:sp>
        <p:nvSpPr>
          <p:cNvPr id="8" name="TextBox 7"/>
          <p:cNvSpPr txBox="1"/>
          <p:nvPr/>
        </p:nvSpPr>
        <p:spPr>
          <a:xfrm>
            <a:off x="3424881" y="1447800"/>
            <a:ext cx="5181600" cy="2862322"/>
          </a:xfrm>
          <a:prstGeom prst="rect">
            <a:avLst/>
          </a:prstGeom>
          <a:noFill/>
        </p:spPr>
        <p:txBody>
          <a:bodyPr wrap="square" rtlCol="0">
            <a:spAutoFit/>
          </a:bodyPr>
          <a:lstStyle/>
          <a:p>
            <a:pPr lvl="0" algn="just"/>
            <a:r>
              <a:rPr lang="en-US" b="1" dirty="0">
                <a:solidFill>
                  <a:schemeClr val="bg1"/>
                </a:solidFill>
              </a:rPr>
              <a:t>APM 2.5+ Assembled (Top entry) with 915Mhz (US) Telemetry Set</a:t>
            </a:r>
            <a:endParaRPr lang="en-US" dirty="0" smtClean="0">
              <a:solidFill>
                <a:schemeClr val="bg1"/>
              </a:solidFill>
            </a:endParaRPr>
          </a:p>
          <a:p>
            <a:pPr marL="285750" lvl="0" indent="-285750">
              <a:buFont typeface="Wingdings" pitchFamily="2" charset="2"/>
              <a:buChar char="Ø"/>
            </a:pPr>
            <a:r>
              <a:rPr lang="en-US" dirty="0" smtClean="0">
                <a:solidFill>
                  <a:schemeClr val="bg1"/>
                </a:solidFill>
              </a:rPr>
              <a:t>3-axis </a:t>
            </a:r>
            <a:r>
              <a:rPr lang="en-US" dirty="0">
                <a:solidFill>
                  <a:schemeClr val="bg1"/>
                </a:solidFill>
              </a:rPr>
              <a:t>gyro, accelerometer and magnetometer, along with a high-performance </a:t>
            </a:r>
            <a:r>
              <a:rPr lang="en-US" dirty="0" smtClean="0">
                <a:solidFill>
                  <a:schemeClr val="bg1"/>
                </a:solidFill>
              </a:rPr>
              <a:t>barometer</a:t>
            </a:r>
          </a:p>
          <a:p>
            <a:pPr marL="285750" indent="-285750">
              <a:buFont typeface="Wingdings" pitchFamily="2" charset="2"/>
              <a:buChar char="Ø"/>
            </a:pPr>
            <a:r>
              <a:rPr lang="en-US" dirty="0">
                <a:solidFill>
                  <a:schemeClr val="bg1"/>
                </a:solidFill>
              </a:rPr>
              <a:t>Onboard 4 MP </a:t>
            </a:r>
            <a:r>
              <a:rPr lang="en-US" dirty="0" err="1">
                <a:solidFill>
                  <a:schemeClr val="bg1"/>
                </a:solidFill>
              </a:rPr>
              <a:t>Dataflash</a:t>
            </a:r>
            <a:r>
              <a:rPr lang="en-US" dirty="0">
                <a:solidFill>
                  <a:schemeClr val="bg1"/>
                </a:solidFill>
              </a:rPr>
              <a:t> chip for automatic </a:t>
            </a:r>
            <a:r>
              <a:rPr lang="en-US" dirty="0" err="1" smtClean="0">
                <a:solidFill>
                  <a:schemeClr val="bg1"/>
                </a:solidFill>
              </a:rPr>
              <a:t>datalogging</a:t>
            </a:r>
            <a:endParaRPr lang="en-US" dirty="0" smtClean="0">
              <a:solidFill>
                <a:schemeClr val="bg1"/>
              </a:solidFill>
            </a:endParaRPr>
          </a:p>
          <a:p>
            <a:pPr marL="285750" lvl="0" indent="-285750">
              <a:buFont typeface="Wingdings" pitchFamily="2" charset="2"/>
              <a:buChar char="Ø"/>
            </a:pPr>
            <a:r>
              <a:rPr lang="en-US" dirty="0" err="1">
                <a:solidFill>
                  <a:schemeClr val="bg1"/>
                </a:solidFill>
              </a:rPr>
              <a:t>Arduino</a:t>
            </a:r>
            <a:r>
              <a:rPr lang="en-US" dirty="0">
                <a:solidFill>
                  <a:schemeClr val="bg1"/>
                </a:solidFill>
              </a:rPr>
              <a:t> Compatible</a:t>
            </a:r>
          </a:p>
          <a:p>
            <a:pPr marL="285750" indent="-285750">
              <a:buFont typeface="Wingdings" pitchFamily="2" charset="2"/>
              <a:buChar char="Ø"/>
            </a:pPr>
            <a:endParaRPr lang="en-US" dirty="0">
              <a:solidFill>
                <a:schemeClr val="bg1"/>
              </a:solidFill>
            </a:endParaRPr>
          </a:p>
          <a:p>
            <a:pPr lvl="0"/>
            <a:endParaRPr lang="en-US" dirty="0">
              <a:solidFill>
                <a:schemeClr val="bg1"/>
              </a:solidFill>
            </a:endParaRPr>
          </a:p>
          <a:p>
            <a:endParaRPr lang="en-US" dirty="0">
              <a:solidFill>
                <a:schemeClr val="bg1"/>
              </a:solidFill>
            </a:endParaRPr>
          </a:p>
        </p:txBody>
      </p:sp>
      <p:sp>
        <p:nvSpPr>
          <p:cNvPr id="10" name="TextBox 9"/>
          <p:cNvSpPr txBox="1"/>
          <p:nvPr/>
        </p:nvSpPr>
        <p:spPr>
          <a:xfrm>
            <a:off x="3733800" y="4310122"/>
            <a:ext cx="4148315" cy="1477328"/>
          </a:xfrm>
          <a:prstGeom prst="rect">
            <a:avLst/>
          </a:prstGeom>
          <a:noFill/>
        </p:spPr>
        <p:txBody>
          <a:bodyPr wrap="none" rtlCol="0">
            <a:spAutoFit/>
          </a:bodyPr>
          <a:lstStyle/>
          <a:p>
            <a:r>
              <a:rPr lang="en-US" b="1" dirty="0">
                <a:solidFill>
                  <a:schemeClr val="bg1"/>
                </a:solidFill>
              </a:rPr>
              <a:t>3DR GPS </a:t>
            </a:r>
            <a:r>
              <a:rPr lang="en-US" b="1" dirty="0" err="1">
                <a:solidFill>
                  <a:schemeClr val="bg1"/>
                </a:solidFill>
              </a:rPr>
              <a:t>uBlox</a:t>
            </a:r>
            <a:r>
              <a:rPr lang="en-US" b="1" dirty="0">
                <a:solidFill>
                  <a:schemeClr val="bg1"/>
                </a:solidFill>
              </a:rPr>
              <a:t> LEA-6</a:t>
            </a:r>
            <a:endParaRPr lang="en-US" dirty="0">
              <a:solidFill>
                <a:schemeClr val="bg1"/>
              </a:solidFill>
            </a:endParaRPr>
          </a:p>
          <a:p>
            <a:pPr marL="285750" lvl="0" indent="-285750">
              <a:buFont typeface="Wingdings" pitchFamily="2" charset="2"/>
              <a:buChar char="Ø"/>
            </a:pPr>
            <a:r>
              <a:rPr lang="en-US" dirty="0">
                <a:solidFill>
                  <a:schemeClr val="bg1"/>
                </a:solidFill>
              </a:rPr>
              <a:t>5 Hz update rate </a:t>
            </a:r>
          </a:p>
          <a:p>
            <a:pPr marL="285750" lvl="0" indent="-285750">
              <a:buFont typeface="Wingdings" pitchFamily="2" charset="2"/>
              <a:buChar char="Ø"/>
            </a:pPr>
            <a:r>
              <a:rPr lang="en-US" dirty="0">
                <a:solidFill>
                  <a:schemeClr val="bg1"/>
                </a:solidFill>
              </a:rPr>
              <a:t>25 x 25 x 4 mm ceramic patch antenna</a:t>
            </a:r>
          </a:p>
          <a:p>
            <a:pPr marL="285750" lvl="0" indent="-285750">
              <a:buFont typeface="Wingdings" pitchFamily="2" charset="2"/>
              <a:buChar char="Ø"/>
            </a:pPr>
            <a:r>
              <a:rPr lang="en-US" dirty="0">
                <a:solidFill>
                  <a:schemeClr val="bg1"/>
                </a:solidFill>
              </a:rPr>
              <a:t>38 x 38 x 8.5 mm total size, 16.8 grams.</a:t>
            </a:r>
          </a:p>
          <a:p>
            <a:endParaRPr lang="en-US" dirty="0">
              <a:solidFill>
                <a:schemeClr val="bg1"/>
              </a:solidFill>
            </a:endParaRPr>
          </a:p>
        </p:txBody>
      </p:sp>
      <p:sp>
        <p:nvSpPr>
          <p:cNvPr id="12" name="Title 1"/>
          <p:cNvSpPr txBox="1">
            <a:spLocks/>
          </p:cNvSpPr>
          <p:nvPr/>
        </p:nvSpPr>
        <p:spPr>
          <a:xfrm>
            <a:off x="4038600" y="0"/>
            <a:ext cx="6477000" cy="6414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bg1"/>
                </a:solidFill>
              </a:rPr>
              <a:t>Hovercraft Platform</a:t>
            </a:r>
            <a:endParaRPr lang="en-US" sz="3200" b="1" dirty="0">
              <a:solidFill>
                <a:schemeClr val="bg1"/>
              </a:solidFill>
            </a:endParaRPr>
          </a:p>
        </p:txBody>
      </p:sp>
    </p:spTree>
    <p:extLst>
      <p:ext uri="{BB962C8B-B14F-4D97-AF65-F5344CB8AC3E}">
        <p14:creationId xmlns:p14="http://schemas.microsoft.com/office/powerpoint/2010/main" val="3128951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038600"/>
            <a:ext cx="3495675" cy="158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0" y="228600"/>
            <a:ext cx="9067800" cy="1143000"/>
          </a:xfrm>
        </p:spPr>
        <p:txBody>
          <a:bodyPr>
            <a:normAutofit/>
          </a:bodyPr>
          <a:lstStyle/>
          <a:p>
            <a:pPr algn="l"/>
            <a:r>
              <a:rPr lang="en-US" sz="3200" dirty="0" smtClean="0">
                <a:solidFill>
                  <a:schemeClr val="bg1"/>
                </a:solidFill>
              </a:rPr>
              <a:t>Design Methodology</a:t>
            </a:r>
            <a:endParaRPr lang="en-US" sz="3200" dirty="0">
              <a:solidFill>
                <a:schemeClr val="bg1"/>
              </a:solidFill>
            </a:endParaRPr>
          </a:p>
        </p:txBody>
      </p:sp>
      <p:sp>
        <p:nvSpPr>
          <p:cNvPr id="3" name="Content Placeholder 2"/>
          <p:cNvSpPr>
            <a:spLocks noGrp="1"/>
          </p:cNvSpPr>
          <p:nvPr>
            <p:ph idx="1"/>
          </p:nvPr>
        </p:nvSpPr>
        <p:spPr>
          <a:xfrm>
            <a:off x="152400" y="1371600"/>
            <a:ext cx="8763000" cy="4953000"/>
          </a:xfrm>
        </p:spPr>
        <p:txBody>
          <a:bodyPr>
            <a:normAutofit fontScale="77500" lnSpcReduction="20000"/>
          </a:bodyPr>
          <a:lstStyle/>
          <a:p>
            <a:pPr>
              <a:buFont typeface="Wingdings" pitchFamily="2" charset="2"/>
              <a:buChar char="Ø"/>
            </a:pPr>
            <a:r>
              <a:rPr lang="en-US" dirty="0" smtClean="0">
                <a:solidFill>
                  <a:schemeClr val="bg1"/>
                </a:solidFill>
              </a:rPr>
              <a:t>Steering Mechanism</a:t>
            </a:r>
          </a:p>
          <a:p>
            <a:pPr lvl="1">
              <a:buFont typeface="Wingdings" pitchFamily="2" charset="2"/>
              <a:buChar char="Ø"/>
            </a:pPr>
            <a:r>
              <a:rPr lang="en-US" dirty="0" smtClean="0">
                <a:solidFill>
                  <a:schemeClr val="bg1"/>
                </a:solidFill>
              </a:rPr>
              <a:t>Rudder</a:t>
            </a:r>
          </a:p>
          <a:p>
            <a:pPr lvl="2">
              <a:buFont typeface="Wingdings" pitchFamily="2" charset="2"/>
              <a:buChar char="Ø"/>
            </a:pPr>
            <a:r>
              <a:rPr lang="en-US" dirty="0" smtClean="0">
                <a:solidFill>
                  <a:schemeClr val="bg1"/>
                </a:solidFill>
              </a:rPr>
              <a:t>More challenging control scheme due to parasitic thrust</a:t>
            </a:r>
          </a:p>
          <a:p>
            <a:pPr lvl="1">
              <a:buFont typeface="Wingdings" pitchFamily="2" charset="2"/>
              <a:buChar char="Ø"/>
            </a:pPr>
            <a:r>
              <a:rPr lang="en-US" dirty="0" smtClean="0">
                <a:solidFill>
                  <a:schemeClr val="bg1"/>
                </a:solidFill>
              </a:rPr>
              <a:t>Differential Thrust</a:t>
            </a:r>
          </a:p>
          <a:p>
            <a:pPr lvl="2">
              <a:buFont typeface="Wingdings" pitchFamily="2" charset="2"/>
              <a:buChar char="Ø"/>
            </a:pPr>
            <a:r>
              <a:rPr lang="en-US" dirty="0" smtClean="0">
                <a:solidFill>
                  <a:schemeClr val="bg1"/>
                </a:solidFill>
              </a:rPr>
              <a:t>Capability of turning in place, allowing more sophisticated control</a:t>
            </a:r>
          </a:p>
          <a:p>
            <a:pPr>
              <a:buFont typeface="Wingdings" pitchFamily="2" charset="2"/>
              <a:buChar char="Ø"/>
            </a:pPr>
            <a:r>
              <a:rPr lang="en-US" dirty="0" smtClean="0">
                <a:solidFill>
                  <a:schemeClr val="bg1"/>
                </a:solidFill>
              </a:rPr>
              <a:t>Lift Mechanism</a:t>
            </a:r>
          </a:p>
          <a:p>
            <a:pPr lvl="1">
              <a:buFont typeface="Wingdings" pitchFamily="2" charset="2"/>
              <a:buChar char="Ø"/>
            </a:pPr>
            <a:r>
              <a:rPr lang="en-US" dirty="0" smtClean="0">
                <a:solidFill>
                  <a:schemeClr val="bg1"/>
                </a:solidFill>
              </a:rPr>
              <a:t>Flow Directing Duct</a:t>
            </a:r>
          </a:p>
          <a:p>
            <a:pPr lvl="2">
              <a:buFont typeface="Wingdings" pitchFamily="2" charset="2"/>
              <a:buChar char="Ø"/>
            </a:pPr>
            <a:r>
              <a:rPr lang="en-US" dirty="0" smtClean="0">
                <a:solidFill>
                  <a:schemeClr val="bg1"/>
                </a:solidFill>
              </a:rPr>
              <a:t>Uses a single fan, but requires thrust at all times during operation</a:t>
            </a:r>
          </a:p>
          <a:p>
            <a:pPr lvl="1">
              <a:buFont typeface="Wingdings" pitchFamily="2" charset="2"/>
              <a:buChar char="Ø"/>
            </a:pPr>
            <a:r>
              <a:rPr lang="en-US" dirty="0" smtClean="0">
                <a:solidFill>
                  <a:schemeClr val="bg1"/>
                </a:solidFill>
              </a:rPr>
              <a:t>Separate Lift Fan</a:t>
            </a:r>
          </a:p>
          <a:p>
            <a:pPr lvl="2">
              <a:buFont typeface="Wingdings" pitchFamily="2" charset="2"/>
              <a:buChar char="Ø"/>
            </a:pPr>
            <a:r>
              <a:rPr lang="en-US" dirty="0" smtClean="0">
                <a:solidFill>
                  <a:schemeClr val="bg1"/>
                </a:solidFill>
              </a:rPr>
              <a:t>Allows low thrust without losing lift</a:t>
            </a:r>
          </a:p>
          <a:p>
            <a:pPr>
              <a:buFont typeface="Wingdings" pitchFamily="2" charset="2"/>
              <a:buChar char="Ø"/>
            </a:pPr>
            <a:r>
              <a:rPr lang="en-US" dirty="0" smtClean="0">
                <a:solidFill>
                  <a:schemeClr val="bg1"/>
                </a:solidFill>
              </a:rPr>
              <a:t>Microcontroller/ IMU</a:t>
            </a:r>
          </a:p>
          <a:p>
            <a:pPr lvl="1">
              <a:buFont typeface="Wingdings" pitchFamily="2" charset="2"/>
              <a:buChar char="Ø"/>
            </a:pPr>
            <a:r>
              <a:rPr lang="en-US" dirty="0" smtClean="0">
                <a:solidFill>
                  <a:schemeClr val="bg1"/>
                </a:solidFill>
              </a:rPr>
              <a:t>PX4</a:t>
            </a:r>
          </a:p>
          <a:p>
            <a:pPr lvl="2">
              <a:buFont typeface="Wingdings" pitchFamily="2" charset="2"/>
              <a:buChar char="Ø"/>
            </a:pPr>
            <a:r>
              <a:rPr lang="en-US" dirty="0" smtClean="0">
                <a:solidFill>
                  <a:schemeClr val="bg1"/>
                </a:solidFill>
              </a:rPr>
              <a:t>More powerful processor</a:t>
            </a:r>
          </a:p>
          <a:p>
            <a:pPr lvl="1">
              <a:buFont typeface="Wingdings" pitchFamily="2" charset="2"/>
              <a:buChar char="Ø"/>
            </a:pPr>
            <a:r>
              <a:rPr lang="en-US" dirty="0" smtClean="0">
                <a:solidFill>
                  <a:schemeClr val="bg1"/>
                </a:solidFill>
              </a:rPr>
              <a:t>APM</a:t>
            </a:r>
          </a:p>
          <a:p>
            <a:pPr lvl="2">
              <a:buFont typeface="Wingdings" pitchFamily="2" charset="2"/>
              <a:buChar char="Ø"/>
            </a:pPr>
            <a:r>
              <a:rPr lang="en-US" dirty="0" smtClean="0">
                <a:solidFill>
                  <a:schemeClr val="bg1"/>
                </a:solidFill>
              </a:rPr>
              <a:t>More thoroughly documented source code and tutorials</a:t>
            </a:r>
            <a:endParaRPr lang="en-US" dirty="0">
              <a:solidFill>
                <a:schemeClr val="bg1"/>
              </a:solidFill>
            </a:endParaRPr>
          </a:p>
        </p:txBody>
      </p:sp>
      <p:sp>
        <p:nvSpPr>
          <p:cNvPr id="9" name="Title 1"/>
          <p:cNvSpPr txBox="1">
            <a:spLocks/>
          </p:cNvSpPr>
          <p:nvPr/>
        </p:nvSpPr>
        <p:spPr>
          <a:xfrm>
            <a:off x="4141573" y="0"/>
            <a:ext cx="6477000" cy="6414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bg1"/>
                </a:solidFill>
              </a:rPr>
              <a:t>Hovercraft Platform</a:t>
            </a:r>
            <a:endParaRPr lang="en-US" sz="3200" b="1" dirty="0">
              <a:solidFill>
                <a:schemeClr val="bg1"/>
              </a:solidFill>
            </a:endParaRPr>
          </a:p>
        </p:txBody>
      </p:sp>
    </p:spTree>
    <p:extLst>
      <p:ext uri="{BB962C8B-B14F-4D97-AF65-F5344CB8AC3E}">
        <p14:creationId xmlns:p14="http://schemas.microsoft.com/office/powerpoint/2010/main" val="1645359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990600"/>
            <a:ext cx="7848600" cy="5029200"/>
          </a:xfrm>
        </p:spPr>
        <p:txBody>
          <a:bodyPr>
            <a:noAutofit/>
          </a:bodyPr>
          <a:lstStyle/>
          <a:p>
            <a:pPr marL="457200" lvl="1" indent="0">
              <a:buNone/>
            </a:pPr>
            <a:r>
              <a:rPr lang="en-US" sz="2400" dirty="0" smtClean="0">
                <a:solidFill>
                  <a:schemeClr val="bg1"/>
                </a:solidFill>
              </a:rPr>
              <a:t>Concepts that were applied for development of control algorithm</a:t>
            </a:r>
          </a:p>
          <a:p>
            <a:pPr lvl="2">
              <a:buFont typeface="Wingdings" pitchFamily="2" charset="2"/>
              <a:buChar char="Ø"/>
            </a:pPr>
            <a:r>
              <a:rPr lang="en-US" sz="2400" dirty="0">
                <a:solidFill>
                  <a:schemeClr val="bg1"/>
                </a:solidFill>
              </a:rPr>
              <a:t>Uses of Inertial frame and body frame for dynamic and kinematic </a:t>
            </a:r>
            <a:r>
              <a:rPr lang="en-US" sz="2400" dirty="0" smtClean="0">
                <a:solidFill>
                  <a:schemeClr val="bg1"/>
                </a:solidFill>
              </a:rPr>
              <a:t>analysis</a:t>
            </a:r>
          </a:p>
          <a:p>
            <a:pPr lvl="2">
              <a:buFont typeface="Wingdings" pitchFamily="2" charset="2"/>
              <a:buChar char="Ø"/>
            </a:pPr>
            <a:r>
              <a:rPr lang="en-US" sz="2400" dirty="0" smtClean="0">
                <a:solidFill>
                  <a:schemeClr val="bg1"/>
                </a:solidFill>
              </a:rPr>
              <a:t>The hovercraft is an </a:t>
            </a:r>
            <a:r>
              <a:rPr lang="en-US" sz="2400" dirty="0" smtClean="0">
                <a:solidFill>
                  <a:schemeClr val="bg1"/>
                </a:solidFill>
              </a:rPr>
              <a:t>under-actuated </a:t>
            </a:r>
            <a:r>
              <a:rPr lang="en-US" sz="2400" dirty="0" smtClean="0">
                <a:solidFill>
                  <a:schemeClr val="bg1"/>
                </a:solidFill>
              </a:rPr>
              <a:t>vehicle since there are three degrees of freedom and only two available control inputs.</a:t>
            </a:r>
          </a:p>
          <a:p>
            <a:pPr lvl="2">
              <a:buFont typeface="Wingdings" pitchFamily="2" charset="2"/>
              <a:buChar char="Ø"/>
            </a:pPr>
            <a:r>
              <a:rPr lang="en-US" sz="2400" dirty="0" smtClean="0">
                <a:solidFill>
                  <a:schemeClr val="bg1"/>
                </a:solidFill>
              </a:rPr>
              <a:t>Line of sight for detecting </a:t>
            </a:r>
            <a:r>
              <a:rPr lang="en-US" sz="2400" dirty="0" err="1" smtClean="0">
                <a:solidFill>
                  <a:schemeClr val="bg1"/>
                </a:solidFill>
              </a:rPr>
              <a:t>setpoints</a:t>
            </a:r>
            <a:r>
              <a:rPr lang="en-US" sz="2400" dirty="0">
                <a:solidFill>
                  <a:schemeClr val="bg1"/>
                </a:solidFill>
              </a:rPr>
              <a:t> </a:t>
            </a:r>
            <a:r>
              <a:rPr lang="en-US" sz="2400" dirty="0" smtClean="0">
                <a:solidFill>
                  <a:schemeClr val="bg1"/>
                </a:solidFill>
              </a:rPr>
              <a:t>while turning and cruising</a:t>
            </a:r>
          </a:p>
          <a:p>
            <a:pPr lvl="2">
              <a:buFont typeface="Wingdings" pitchFamily="2" charset="2"/>
              <a:buChar char="Ø"/>
            </a:pPr>
            <a:r>
              <a:rPr lang="en-US" sz="2400" dirty="0" smtClean="0">
                <a:solidFill>
                  <a:schemeClr val="bg1"/>
                </a:solidFill>
              </a:rPr>
              <a:t>Control theory application </a:t>
            </a:r>
          </a:p>
        </p:txBody>
      </p:sp>
      <p:sp>
        <p:nvSpPr>
          <p:cNvPr id="4" name="Title 1"/>
          <p:cNvSpPr txBox="1">
            <a:spLocks/>
          </p:cNvSpPr>
          <p:nvPr/>
        </p:nvSpPr>
        <p:spPr>
          <a:xfrm>
            <a:off x="4267200" y="0"/>
            <a:ext cx="6477000" cy="6414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smtClean="0">
                <a:solidFill>
                  <a:schemeClr val="bg1"/>
                </a:solidFill>
              </a:rPr>
              <a:t>Control Algorithm</a:t>
            </a:r>
            <a:endParaRPr lang="en-US" sz="3200" b="1" dirty="0">
              <a:solidFill>
                <a:schemeClr val="bg1"/>
              </a:solidFill>
            </a:endParaRPr>
          </a:p>
        </p:txBody>
      </p:sp>
    </p:spTree>
    <p:extLst>
      <p:ext uri="{BB962C8B-B14F-4D97-AF65-F5344CB8AC3E}">
        <p14:creationId xmlns:p14="http://schemas.microsoft.com/office/powerpoint/2010/main" val="2542039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8" y="320706"/>
            <a:ext cx="8839200" cy="1143000"/>
          </a:xfrm>
        </p:spPr>
        <p:txBody>
          <a:bodyPr>
            <a:noAutofit/>
          </a:bodyPr>
          <a:lstStyle/>
          <a:p>
            <a:pPr algn="l"/>
            <a:r>
              <a:rPr lang="en-US" sz="3200" dirty="0" smtClean="0">
                <a:solidFill>
                  <a:schemeClr val="bg1"/>
                </a:solidFill>
              </a:rPr>
              <a:t>Inertial body frame dynamics</a:t>
            </a:r>
            <a:endParaRPr lang="en-US" sz="3200" dirty="0">
              <a:solidFill>
                <a:schemeClr val="bg1"/>
              </a:solidFill>
            </a:endParaRPr>
          </a:p>
        </p:txBody>
      </p:sp>
      <p:sp>
        <p:nvSpPr>
          <p:cNvPr id="10" name="Content Placeholder 9"/>
          <p:cNvSpPr txBox="1">
            <a:spLocks noGrp="1"/>
          </p:cNvSpPr>
          <p:nvPr>
            <p:ph sz="half" idx="1"/>
          </p:nvPr>
        </p:nvSpPr>
        <p:spPr>
          <a:xfrm>
            <a:off x="228600" y="3048000"/>
            <a:ext cx="4495800" cy="4031873"/>
          </a:xfrm>
          <a:prstGeom prst="rect">
            <a:avLst/>
          </a:prstGeom>
          <a:noFill/>
        </p:spPr>
        <p:txBody>
          <a:bodyPr wrap="square" rtlCol="0">
            <a:spAutoFit/>
          </a:bodyPr>
          <a:lstStyle/>
          <a:p>
            <a:pPr marL="342900" indent="-342900">
              <a:buFont typeface="Wingdings" pitchFamily="2" charset="2"/>
              <a:buChar char="§"/>
            </a:pPr>
            <a:r>
              <a:rPr lang="en-US" sz="2000" dirty="0" smtClean="0">
                <a:solidFill>
                  <a:schemeClr val="bg1"/>
                </a:solidFill>
              </a:rPr>
              <a:t> Both Inertial frame and body-fixed frame are used for development of control algorith</a:t>
            </a:r>
            <a:r>
              <a:rPr lang="en-US" sz="2000" dirty="0">
                <a:solidFill>
                  <a:schemeClr val="bg1"/>
                </a:solidFill>
              </a:rPr>
              <a:t>m</a:t>
            </a:r>
            <a:endParaRPr lang="en-US" sz="2000" dirty="0" smtClean="0">
              <a:solidFill>
                <a:schemeClr val="bg1"/>
              </a:solidFill>
            </a:endParaRPr>
          </a:p>
          <a:p>
            <a:pPr marL="342900" indent="-342900">
              <a:buFont typeface="Wingdings" pitchFamily="2" charset="2"/>
              <a:buChar char="§"/>
            </a:pPr>
            <a:r>
              <a:rPr lang="en-US" sz="2000" dirty="0" smtClean="0">
                <a:solidFill>
                  <a:schemeClr val="bg1"/>
                </a:solidFill>
              </a:rPr>
              <a:t>Inertial frame assumes a fixed origin.  The Earth is assumed to be the origin of the inertial reference frame</a:t>
            </a:r>
          </a:p>
          <a:p>
            <a:pPr marL="342900" indent="-342900">
              <a:buFont typeface="Wingdings" pitchFamily="2" charset="2"/>
              <a:buChar char="§"/>
            </a:pPr>
            <a:r>
              <a:rPr lang="en-US" sz="2000" dirty="0" smtClean="0">
                <a:solidFill>
                  <a:schemeClr val="bg1"/>
                </a:solidFill>
              </a:rPr>
              <a:t>Coordinates are defined in inertial reference frame </a:t>
            </a:r>
            <a:endParaRPr lang="en-US" sz="2000" dirty="0">
              <a:solidFill>
                <a:schemeClr val="bg1"/>
              </a:solidFill>
            </a:endParaRPr>
          </a:p>
          <a:p>
            <a:pPr marL="342900" indent="-342900">
              <a:buFont typeface="Wingdings" pitchFamily="2" charset="2"/>
              <a:buChar char="§"/>
            </a:pPr>
            <a:r>
              <a:rPr lang="en-US" sz="2000" dirty="0" smtClean="0">
                <a:solidFill>
                  <a:schemeClr val="bg1"/>
                </a:solidFill>
              </a:rPr>
              <a:t> </a:t>
            </a:r>
            <a:r>
              <a:rPr lang="en-US" sz="2000" dirty="0">
                <a:solidFill>
                  <a:schemeClr val="bg1"/>
                </a:solidFill>
              </a:rPr>
              <a:t>F</a:t>
            </a:r>
            <a:r>
              <a:rPr lang="en-US" sz="2000" dirty="0" smtClean="0">
                <a:solidFill>
                  <a:schemeClr val="bg1"/>
                </a:solidFill>
              </a:rPr>
              <a:t>orce, moment  velocity and acceleration are defined in body-fixed frame  </a:t>
            </a:r>
          </a:p>
          <a:p>
            <a:pPr marL="342900" indent="-342900">
              <a:buFont typeface="Wingdings" pitchFamily="2" charset="2"/>
              <a:buChar char="§"/>
            </a:pPr>
            <a:endParaRPr lang="en-US" sz="2000" dirty="0" smtClean="0">
              <a:solidFill>
                <a:schemeClr val="bg1"/>
              </a:solidFill>
            </a:endParaRP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41423" y="2895600"/>
            <a:ext cx="3231991" cy="2904520"/>
          </a:xfrm>
        </p:spPr>
      </p:pic>
      <p:sp>
        <p:nvSpPr>
          <p:cNvPr id="9" name="TextBox 8"/>
          <p:cNvSpPr txBox="1"/>
          <p:nvPr/>
        </p:nvSpPr>
        <p:spPr>
          <a:xfrm>
            <a:off x="228600" y="3196873"/>
            <a:ext cx="4038600" cy="677108"/>
          </a:xfrm>
          <a:prstGeom prst="rect">
            <a:avLst/>
          </a:prstGeom>
          <a:noFill/>
        </p:spPr>
        <p:txBody>
          <a:bodyPr wrap="square" rtlCol="0">
            <a:spAutoFit/>
          </a:bodyPr>
          <a:lstStyle/>
          <a:p>
            <a:endParaRPr lang="en-US" sz="2000" dirty="0" smtClean="0">
              <a:solidFill>
                <a:schemeClr val="bg1"/>
              </a:solidFill>
            </a:endParaRPr>
          </a:p>
          <a:p>
            <a:endParaRPr lang="en-US" i="1" dirty="0">
              <a:solidFill>
                <a:schemeClr val="bg1"/>
              </a:solidFill>
            </a:endParaRPr>
          </a:p>
        </p:txBody>
      </p:sp>
      <mc:AlternateContent xmlns:mc="http://schemas.openxmlformats.org/markup-compatibility/2006">
        <mc:Choice xmlns:a14="http://schemas.microsoft.com/office/drawing/2010/main" Requires="a14">
          <p:sp>
            <p:nvSpPr>
              <p:cNvPr id="7" name="Rectangle 6"/>
              <p:cNvSpPr/>
              <p:nvPr/>
            </p:nvSpPr>
            <p:spPr>
              <a:xfrm>
                <a:off x="443814" y="1371600"/>
                <a:ext cx="8229600" cy="1977273"/>
              </a:xfrm>
              <a:prstGeom prst="rect">
                <a:avLst/>
              </a:prstGeom>
            </p:spPr>
            <p:txBody>
              <a:bodyPr wrap="square">
                <a:spAutoFit/>
              </a:bodyPr>
              <a:lstStyle/>
              <a:p>
                <a14:m>
                  <m:oMath xmlns:m="http://schemas.openxmlformats.org/officeDocument/2006/math">
                    <m:r>
                      <a:rPr lang="en-US" sz="2000" b="0" i="1" smtClean="0">
                        <a:solidFill>
                          <a:schemeClr val="bg1"/>
                        </a:solidFill>
                        <a:latin typeface="Cambria Math"/>
                      </a:rPr>
                      <m:t>𝑥</m:t>
                    </m:r>
                    <m:r>
                      <a:rPr lang="en-US" sz="2000" i="1">
                        <a:solidFill>
                          <a:schemeClr val="bg1"/>
                        </a:solidFill>
                        <a:latin typeface="Cambria Math"/>
                      </a:rPr>
                      <m:t>:</m:t>
                    </m:r>
                  </m:oMath>
                </a14:m>
                <a:r>
                  <a:rPr lang="en-US" sz="2000" i="1" dirty="0" smtClean="0">
                    <a:solidFill>
                      <a:schemeClr val="bg1"/>
                    </a:solidFill>
                    <a:latin typeface="Cambria Math"/>
                  </a:rPr>
                  <a:t> </a:t>
                </a:r>
                <a:r>
                  <a:rPr lang="en-US" sz="2000" dirty="0" smtClean="0">
                    <a:solidFill>
                      <a:schemeClr val="bg1"/>
                    </a:solidFill>
                    <a:latin typeface="Cambria Math"/>
                  </a:rPr>
                  <a:t>East</a:t>
                </a:r>
                <a:endParaRPr lang="en-US" sz="2000" dirty="0">
                  <a:solidFill>
                    <a:schemeClr val="bg1"/>
                  </a:solidFill>
                  <a:latin typeface="Cambria Math"/>
                </a:endParaRPr>
              </a:p>
              <a:p>
                <a14:m>
                  <m:oMath xmlns:m="http://schemas.openxmlformats.org/officeDocument/2006/math">
                    <m:r>
                      <a:rPr lang="en-US" sz="2000" b="0" i="1" smtClean="0">
                        <a:solidFill>
                          <a:schemeClr val="bg1"/>
                        </a:solidFill>
                        <a:latin typeface="Cambria Math"/>
                      </a:rPr>
                      <m:t>𝑦</m:t>
                    </m:r>
                  </m:oMath>
                </a14:m>
                <a:r>
                  <a:rPr lang="en-US" sz="2000" i="1" dirty="0" smtClean="0">
                    <a:solidFill>
                      <a:schemeClr val="bg1"/>
                    </a:solidFill>
                    <a:latin typeface="Cambria Math"/>
                  </a:rPr>
                  <a:t>: </a:t>
                </a:r>
                <a:r>
                  <a:rPr lang="en-US" sz="2000" dirty="0" smtClean="0">
                    <a:solidFill>
                      <a:schemeClr val="bg1"/>
                    </a:solidFill>
                    <a:latin typeface="Cambria Math"/>
                  </a:rPr>
                  <a:t>North</a:t>
                </a:r>
                <a:endParaRPr lang="en-US" sz="2000" i="1" dirty="0">
                  <a:solidFill>
                    <a:schemeClr val="bg1"/>
                  </a:solidFill>
                  <a:latin typeface="Cambria Math"/>
                </a:endParaRPr>
              </a:p>
              <a:p>
                <a14:m>
                  <m:oMath xmlns:m="http://schemas.openxmlformats.org/officeDocument/2006/math">
                    <m:sSub>
                      <m:sSubPr>
                        <m:ctrlPr>
                          <a:rPr lang="en-US" sz="2000" i="1" smtClean="0">
                            <a:solidFill>
                              <a:schemeClr val="bg1"/>
                            </a:solidFill>
                            <a:latin typeface="Cambria Math"/>
                          </a:rPr>
                        </m:ctrlPr>
                      </m:sSubPr>
                      <m:e>
                        <m:r>
                          <a:rPr lang="en-US" sz="2000" b="0" i="1" smtClean="0">
                            <a:solidFill>
                              <a:schemeClr val="bg1"/>
                            </a:solidFill>
                            <a:latin typeface="Cambria Math"/>
                          </a:rPr>
                          <m:t>𝑥</m:t>
                        </m:r>
                      </m:e>
                      <m:sub>
                        <m:r>
                          <a:rPr lang="en-US" sz="2000" b="0" i="1" smtClean="0">
                            <a:solidFill>
                              <a:schemeClr val="bg1"/>
                            </a:solidFill>
                            <a:latin typeface="Cambria Math"/>
                          </a:rPr>
                          <m:t>𝑏</m:t>
                        </m:r>
                      </m:sub>
                    </m:sSub>
                  </m:oMath>
                </a14:m>
                <a:r>
                  <a:rPr lang="en-US" sz="2000" dirty="0" smtClean="0">
                    <a:solidFill>
                      <a:schemeClr val="bg1"/>
                    </a:solidFill>
                  </a:rPr>
                  <a:t>: forward direction </a:t>
                </a:r>
                <a:r>
                  <a:rPr lang="en-US" sz="2000" dirty="0">
                    <a:solidFill>
                      <a:schemeClr val="bg1"/>
                    </a:solidFill>
                  </a:rPr>
                  <a:t>on body-fixed </a:t>
                </a:r>
                <a:r>
                  <a:rPr lang="en-US" sz="2000" dirty="0" smtClean="0">
                    <a:solidFill>
                      <a:schemeClr val="bg1"/>
                    </a:solidFill>
                  </a:rPr>
                  <a:t>frame ; </a:t>
                </a:r>
                <a14:m>
                  <m:oMath xmlns:m="http://schemas.openxmlformats.org/officeDocument/2006/math">
                    <m:sSub>
                      <m:sSubPr>
                        <m:ctrlPr>
                          <a:rPr lang="en-US" sz="2000" i="1" smtClean="0">
                            <a:solidFill>
                              <a:schemeClr val="bg1"/>
                            </a:solidFill>
                            <a:latin typeface="Cambria Math"/>
                          </a:rPr>
                        </m:ctrlPr>
                      </m:sSubPr>
                      <m:e>
                        <m:acc>
                          <m:accPr>
                            <m:chr m:val="̇"/>
                            <m:ctrlPr>
                              <a:rPr lang="en-US" sz="2000" i="1" smtClean="0">
                                <a:solidFill>
                                  <a:schemeClr val="bg1"/>
                                </a:solidFill>
                                <a:latin typeface="Cambria Math"/>
                              </a:rPr>
                            </m:ctrlPr>
                          </m:accPr>
                          <m:e>
                            <m:r>
                              <a:rPr lang="en-US" sz="2000" b="0" i="1" smtClean="0">
                                <a:solidFill>
                                  <a:schemeClr val="bg1"/>
                                </a:solidFill>
                                <a:latin typeface="Cambria Math"/>
                              </a:rPr>
                              <m:t>𝑥</m:t>
                            </m:r>
                          </m:e>
                        </m:acc>
                      </m:e>
                      <m:sub>
                        <m:r>
                          <a:rPr lang="en-US" sz="2000" b="0" i="1" smtClean="0">
                            <a:solidFill>
                              <a:schemeClr val="bg1"/>
                            </a:solidFill>
                            <a:latin typeface="Cambria Math"/>
                          </a:rPr>
                          <m:t>𝑏</m:t>
                        </m:r>
                      </m:sub>
                    </m:sSub>
                  </m:oMath>
                </a14:m>
                <a:r>
                  <a:rPr lang="en-US" sz="2000" dirty="0" smtClean="0">
                    <a:solidFill>
                      <a:schemeClr val="bg1"/>
                    </a:solidFill>
                  </a:rPr>
                  <a:t>:surge</a:t>
                </a:r>
                <a:endParaRPr lang="en-US" sz="2000" dirty="0">
                  <a:solidFill>
                    <a:schemeClr val="bg1"/>
                  </a:solidFill>
                </a:endParaRPr>
              </a:p>
              <a:p>
                <a14:m>
                  <m:oMath xmlns:m="http://schemas.openxmlformats.org/officeDocument/2006/math">
                    <m:sSub>
                      <m:sSubPr>
                        <m:ctrlPr>
                          <a:rPr lang="en-US" sz="2000" i="1">
                            <a:solidFill>
                              <a:schemeClr val="bg1"/>
                            </a:solidFill>
                            <a:latin typeface="Cambria Math"/>
                          </a:rPr>
                        </m:ctrlPr>
                      </m:sSubPr>
                      <m:e>
                        <m:r>
                          <a:rPr lang="en-US" sz="2000" b="0" i="1" smtClean="0">
                            <a:solidFill>
                              <a:schemeClr val="bg1"/>
                            </a:solidFill>
                            <a:latin typeface="Cambria Math"/>
                          </a:rPr>
                          <m:t>𝑦</m:t>
                        </m:r>
                      </m:e>
                      <m:sub>
                        <m:r>
                          <a:rPr lang="en-US" sz="2000" b="0" i="1" smtClean="0">
                            <a:solidFill>
                              <a:schemeClr val="bg1"/>
                            </a:solidFill>
                            <a:latin typeface="Cambria Math"/>
                          </a:rPr>
                          <m:t>𝑏</m:t>
                        </m:r>
                      </m:sub>
                    </m:sSub>
                  </m:oMath>
                </a14:m>
                <a:r>
                  <a:rPr lang="en-US" sz="2000" dirty="0">
                    <a:solidFill>
                      <a:schemeClr val="bg1"/>
                    </a:solidFill>
                  </a:rPr>
                  <a:t>: </a:t>
                </a:r>
                <a:r>
                  <a:rPr lang="en-US" sz="2000" dirty="0" smtClean="0">
                    <a:solidFill>
                      <a:schemeClr val="bg1"/>
                    </a:solidFill>
                  </a:rPr>
                  <a:t>right direction on </a:t>
                </a:r>
                <a:r>
                  <a:rPr lang="en-US" sz="2000" dirty="0">
                    <a:solidFill>
                      <a:schemeClr val="bg1"/>
                    </a:solidFill>
                  </a:rPr>
                  <a:t>body-fixed </a:t>
                </a:r>
                <a:r>
                  <a:rPr lang="en-US" sz="2000" dirty="0" smtClean="0">
                    <a:solidFill>
                      <a:schemeClr val="bg1"/>
                    </a:solidFill>
                  </a:rPr>
                  <a:t>frame;        </a:t>
                </a:r>
                <a14:m>
                  <m:oMath xmlns:m="http://schemas.openxmlformats.org/officeDocument/2006/math">
                    <m:sSub>
                      <m:sSubPr>
                        <m:ctrlPr>
                          <a:rPr lang="en-US" sz="2000" i="1" smtClean="0">
                            <a:solidFill>
                              <a:schemeClr val="bg1"/>
                            </a:solidFill>
                            <a:latin typeface="Cambria Math"/>
                          </a:rPr>
                        </m:ctrlPr>
                      </m:sSubPr>
                      <m:e>
                        <m:acc>
                          <m:accPr>
                            <m:chr m:val="̇"/>
                            <m:ctrlPr>
                              <a:rPr lang="en-US" sz="2000" i="1" smtClean="0">
                                <a:solidFill>
                                  <a:schemeClr val="bg1"/>
                                </a:solidFill>
                                <a:latin typeface="Cambria Math"/>
                              </a:rPr>
                            </m:ctrlPr>
                          </m:accPr>
                          <m:e>
                            <m:r>
                              <a:rPr lang="en-US" sz="2000" b="0" i="1" smtClean="0">
                                <a:solidFill>
                                  <a:schemeClr val="bg1"/>
                                </a:solidFill>
                                <a:latin typeface="Cambria Math"/>
                              </a:rPr>
                              <m:t>𝑦</m:t>
                            </m:r>
                          </m:e>
                        </m:acc>
                      </m:e>
                      <m:sub>
                        <m:r>
                          <a:rPr lang="en-US" sz="2000" b="0" i="1" smtClean="0">
                            <a:solidFill>
                              <a:schemeClr val="bg1"/>
                            </a:solidFill>
                            <a:latin typeface="Cambria Math"/>
                          </a:rPr>
                          <m:t>𝑏</m:t>
                        </m:r>
                      </m:sub>
                    </m:sSub>
                  </m:oMath>
                </a14:m>
                <a:r>
                  <a:rPr lang="en-US" sz="2000" dirty="0" smtClean="0">
                    <a:solidFill>
                      <a:schemeClr val="bg1"/>
                    </a:solidFill>
                  </a:rPr>
                  <a:t>: sway</a:t>
                </a:r>
              </a:p>
              <a:p>
                <a14:m>
                  <m:oMath xmlns:m="http://schemas.openxmlformats.org/officeDocument/2006/math">
                    <m:r>
                      <a:rPr lang="en-US" sz="2000" b="0" i="1" smtClean="0">
                        <a:solidFill>
                          <a:schemeClr val="bg1"/>
                        </a:solidFill>
                        <a:latin typeface="Cambria Math"/>
                      </a:rPr>
                      <m:t>𝑟</m:t>
                    </m:r>
                  </m:oMath>
                </a14:m>
                <a:r>
                  <a:rPr lang="en-US" sz="2000" dirty="0" smtClean="0">
                    <a:solidFill>
                      <a:schemeClr val="bg1"/>
                    </a:solidFill>
                  </a:rPr>
                  <a:t>: angular velocity</a:t>
                </a:r>
              </a:p>
              <a:p>
                <a:endParaRPr lang="en-US" sz="2000" dirty="0">
                  <a:solidFill>
                    <a:schemeClr val="bg1"/>
                  </a:solidFill>
                </a:endParaRPr>
              </a:p>
            </p:txBody>
          </p:sp>
        </mc:Choice>
        <mc:Fallback>
          <p:sp>
            <p:nvSpPr>
              <p:cNvPr id="7" name="Rectangle 6"/>
              <p:cNvSpPr>
                <a:spLocks noRot="1" noChangeAspect="1" noMove="1" noResize="1" noEditPoints="1" noAdjustHandles="1" noChangeArrowheads="1" noChangeShapeType="1" noTextEdit="1"/>
              </p:cNvSpPr>
              <p:nvPr/>
            </p:nvSpPr>
            <p:spPr>
              <a:xfrm>
                <a:off x="443814" y="1371600"/>
                <a:ext cx="8229600" cy="1977273"/>
              </a:xfrm>
              <a:prstGeom prst="rect">
                <a:avLst/>
              </a:prstGeom>
              <a:blipFill rotWithShape="1">
                <a:blip r:embed="rId3"/>
                <a:stretch>
                  <a:fillRect t="-1543"/>
                </a:stretch>
              </a:blipFill>
            </p:spPr>
            <p:txBody>
              <a:bodyPr/>
              <a:lstStyle/>
              <a:p>
                <a:r>
                  <a:rPr lang="en-US">
                    <a:noFill/>
                  </a:rPr>
                  <a:t> </a:t>
                </a:r>
              </a:p>
            </p:txBody>
          </p:sp>
        </mc:Fallback>
      </mc:AlternateContent>
      <p:sp>
        <p:nvSpPr>
          <p:cNvPr id="8" name="Title 1"/>
          <p:cNvSpPr txBox="1">
            <a:spLocks/>
          </p:cNvSpPr>
          <p:nvPr/>
        </p:nvSpPr>
        <p:spPr>
          <a:xfrm>
            <a:off x="4267200" y="0"/>
            <a:ext cx="6477000" cy="6414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smtClean="0">
                <a:solidFill>
                  <a:schemeClr val="bg1"/>
                </a:solidFill>
              </a:rPr>
              <a:t>Control Algorithm</a:t>
            </a:r>
            <a:endParaRPr lang="en-US" sz="3200" b="1" dirty="0">
              <a:solidFill>
                <a:schemeClr val="bg1"/>
              </a:solidFill>
            </a:endParaRPr>
          </a:p>
        </p:txBody>
      </p:sp>
    </p:spTree>
    <p:extLst>
      <p:ext uri="{BB962C8B-B14F-4D97-AF65-F5344CB8AC3E}">
        <p14:creationId xmlns:p14="http://schemas.microsoft.com/office/powerpoint/2010/main" val="3176100795"/>
      </p:ext>
    </p:extLst>
  </p:cSld>
  <p:clrMapOvr>
    <a:masterClrMapping/>
  </p:clrMapOvr>
</p:sld>
</file>

<file path=ppt/theme/theme1.xml><?xml version="1.0" encoding="utf-8"?>
<a:theme xmlns:a="http://schemas.openxmlformats.org/drawingml/2006/main" name="Deep Blue -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umasslowellblue</Template>
  <TotalTime>232</TotalTime>
  <Words>1245</Words>
  <Application>Microsoft Office PowerPoint</Application>
  <PresentationFormat>On-screen Show (4:3)</PresentationFormat>
  <Paragraphs>195</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Deep Blue - Template</vt:lpstr>
      <vt:lpstr>Control Design and Implementation  of a Small-Scale Autonomous Hovercraft</vt:lpstr>
      <vt:lpstr>Introduction</vt:lpstr>
      <vt:lpstr>Overview</vt:lpstr>
      <vt:lpstr>Theory</vt:lpstr>
      <vt:lpstr>Mechanical Systems</vt:lpstr>
      <vt:lpstr>Electronics</vt:lpstr>
      <vt:lpstr>Design Methodology</vt:lpstr>
      <vt:lpstr>PowerPoint Presentation</vt:lpstr>
      <vt:lpstr>Inertial body frame dynamics</vt:lpstr>
      <vt:lpstr>Inertial frame and body frame-kinematics</vt:lpstr>
      <vt:lpstr>Set Point detection-turning</vt:lpstr>
      <vt:lpstr>Setpoint detection-cruising</vt:lpstr>
      <vt:lpstr>Control Algorithm</vt:lpstr>
      <vt:lpstr>Procedures and Methods for Design</vt:lpstr>
      <vt:lpstr>Methods for Design</vt:lpstr>
      <vt:lpstr>Generated Code</vt:lpstr>
      <vt:lpstr>PowerPoint Presentation</vt:lpstr>
      <vt:lpstr>Ground Control</vt:lpstr>
      <vt:lpstr>Non-Optimized Track Test</vt:lpstr>
      <vt:lpstr>Cross-Track Error Optimization</vt:lpstr>
      <vt:lpstr>Steering/Crosstrack Optimization</vt:lpstr>
      <vt:lpstr>Stability Dependence on Initial Conditions</vt:lpstr>
      <vt:lpstr>Further Study</vt:lpstr>
      <vt:lpstr>Special Thanks</vt:lpstr>
    </vt:vector>
  </TitlesOfParts>
  <Company>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 Theory Implementation on RC Hovercraft</dc:title>
  <dc:creator>Students</dc:creator>
  <cp:lastModifiedBy>Nick</cp:lastModifiedBy>
  <cp:revision>17</cp:revision>
  <dcterms:created xsi:type="dcterms:W3CDTF">2013-05-01T02:21:51Z</dcterms:created>
  <dcterms:modified xsi:type="dcterms:W3CDTF">2013-05-01T16:35:13Z</dcterms:modified>
</cp:coreProperties>
</file>